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6" r:id="rId4"/>
  </p:sldMasterIdLst>
  <p:notesMasterIdLst>
    <p:notesMasterId r:id="rId52"/>
  </p:notesMasterIdLst>
  <p:handoutMasterIdLst>
    <p:handoutMasterId r:id="rId53"/>
  </p:handoutMasterIdLst>
  <p:sldIdLst>
    <p:sldId id="1017" r:id="rId5"/>
    <p:sldId id="1018" r:id="rId6"/>
    <p:sldId id="803" r:id="rId7"/>
    <p:sldId id="1021" r:id="rId8"/>
    <p:sldId id="1019" r:id="rId9"/>
    <p:sldId id="1020" r:id="rId10"/>
    <p:sldId id="1024" r:id="rId11"/>
    <p:sldId id="1022" r:id="rId12"/>
    <p:sldId id="1023" r:id="rId13"/>
    <p:sldId id="1025" r:id="rId14"/>
    <p:sldId id="1026" r:id="rId15"/>
    <p:sldId id="1027" r:id="rId16"/>
    <p:sldId id="1028" r:id="rId17"/>
    <p:sldId id="1029" r:id="rId18"/>
    <p:sldId id="1030" r:id="rId19"/>
    <p:sldId id="1031" r:id="rId20"/>
    <p:sldId id="1032" r:id="rId21"/>
    <p:sldId id="1033" r:id="rId22"/>
    <p:sldId id="1034" r:id="rId23"/>
    <p:sldId id="1036" r:id="rId24"/>
    <p:sldId id="1037" r:id="rId25"/>
    <p:sldId id="1041" r:id="rId26"/>
    <p:sldId id="1042" r:id="rId27"/>
    <p:sldId id="1040" r:id="rId28"/>
    <p:sldId id="1044" r:id="rId29"/>
    <p:sldId id="1045" r:id="rId30"/>
    <p:sldId id="1046" r:id="rId31"/>
    <p:sldId id="1047" r:id="rId32"/>
    <p:sldId id="1048" r:id="rId33"/>
    <p:sldId id="1049" r:id="rId34"/>
    <p:sldId id="1050" r:id="rId35"/>
    <p:sldId id="1051" r:id="rId36"/>
    <p:sldId id="1052" r:id="rId37"/>
    <p:sldId id="1053" r:id="rId38"/>
    <p:sldId id="1066" r:id="rId39"/>
    <p:sldId id="1067" r:id="rId40"/>
    <p:sldId id="1054" r:id="rId41"/>
    <p:sldId id="1055" r:id="rId42"/>
    <p:sldId id="1057" r:id="rId43"/>
    <p:sldId id="1058" r:id="rId44"/>
    <p:sldId id="1059" r:id="rId45"/>
    <p:sldId id="1060" r:id="rId46"/>
    <p:sldId id="1061" r:id="rId47"/>
    <p:sldId id="1062" r:id="rId48"/>
    <p:sldId id="1063" r:id="rId49"/>
    <p:sldId id="1064" r:id="rId50"/>
    <p:sldId id="1012" r:id="rId51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048" userDrawn="1">
          <p15:clr>
            <a:srgbClr val="A4A3A4"/>
          </p15:clr>
        </p15:guide>
        <p15:guide id="10" pos="2016" userDrawn="1">
          <p15:clr>
            <a:srgbClr val="A4A3A4"/>
          </p15:clr>
        </p15:guide>
        <p15:guide id="11" orient="horz" pos="15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A8E"/>
    <a:srgbClr val="343333"/>
    <a:srgbClr val="747776"/>
    <a:srgbClr val="D8D9D9"/>
    <a:srgbClr val="D8DADA"/>
    <a:srgbClr val="009EDB"/>
    <a:srgbClr val="FFDD05"/>
    <a:srgbClr val="C44487"/>
    <a:srgbClr val="F5DB68"/>
    <a:srgbClr val="64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98C45B-F837-DCDA-54B2-15FFE01D0FD2}" v="1" dt="2020-05-28T12:12:26.513"/>
    <p1510:client id="{35700B21-2808-44D8-BC8D-D4EFA41C21D5}" v="9" dt="2020-05-28T21:24:33.413"/>
  </p1510:revLst>
</p1510:revInfo>
</file>

<file path=ppt/tableStyles.xml><?xml version="1.0" encoding="utf-8"?>
<a:tblStyleLst xmlns:a="http://schemas.openxmlformats.org/drawingml/2006/main" def="{EE9117C1-6F56-46DE-8B7F-AF8F4CEE741D}">
  <a:tblStyle styleId="{EE9117C1-6F56-46DE-8B7F-AF8F4CEE741D}" styleName="Verizon Table 1">
    <a:wholeTbl>
      <a:tcTxStyle>
        <a:fontRef idx="minor"/>
        <a:srgbClr val="333333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333333"/>
              </a:solidFill>
            </a:ln>
          </a:top>
          <a:bottom>
            <a:ln w="6350">
              <a:solidFill>
                <a:srgbClr val="333333"/>
              </a:solidFill>
            </a:ln>
          </a:bottom>
          <a:insideH>
            <a:ln w="6350">
              <a:solidFill>
                <a:srgbClr val="333333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rgbClr val="F6F6F6"/>
          </a:solidFill>
        </a:fill>
      </a:tcStyle>
    </a:band1H>
    <a:band2H>
      <a:tcStyle>
        <a:tcBdr/>
        <a:fill>
          <a:noFill/>
        </a:fill>
      </a:tcStyle>
    </a:band2H>
    <a:band1V>
      <a:tcStyle>
        <a:tcBdr/>
        <a:fill>
          <a:solidFill>
            <a:srgbClr val="F6F6F6"/>
          </a:solidFill>
        </a:fill>
      </a:tcStyle>
    </a:band1V>
    <a:band2V>
      <a:tcStyle>
        <a:tcBdr/>
        <a:fill>
          <a:noFill/>
        </a:fill>
      </a:tcStyle>
    </a:band2V>
    <a:lastCol>
      <a:tcTxStyle b="on">
        <a:fontRef idx="minor"/>
        <a:srgbClr val="000000"/>
      </a:tcTxStyle>
      <a:tcStyle>
        <a:tcBdr/>
      </a:tcStyle>
    </a:lastCol>
    <a:firstCol>
      <a:tcTxStyle b="on">
        <a:fontRef idx="minor"/>
        <a:srgbClr val="000000"/>
      </a:tcTxStyle>
      <a:tcStyle>
        <a:tcBdr/>
      </a:tcStyle>
    </a:firstCol>
    <a:lastRow>
      <a:tcTxStyle b="on">
        <a:fontRef idx="minor"/>
        <a:srgbClr val="000000"/>
      </a:tcTxStyle>
      <a:tcStyle>
        <a:tcBdr>
          <a:top>
            <a:ln w="6350">
              <a:solidFill>
                <a:srgbClr val="333333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 b="on">
        <a:fontRef idx="minor"/>
        <a:srgbClr val="000000"/>
      </a:tcTxStyle>
      <a:tcStyle>
        <a:tcBdr>
          <a:top>
            <a:ln>
              <a:noFill/>
            </a:ln>
          </a:top>
          <a:bottom>
            <a:ln w="6350">
              <a:solidFill>
                <a:srgbClr val="33333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70343" autoAdjust="0"/>
  </p:normalViewPr>
  <p:slideViewPr>
    <p:cSldViewPr snapToGrid="0">
      <p:cViewPr varScale="1">
        <p:scale>
          <a:sx n="83" d="100"/>
          <a:sy n="83" d="100"/>
        </p:scale>
        <p:origin x="1212" y="84"/>
      </p:cViewPr>
      <p:guideLst>
        <p:guide pos="3048"/>
        <p:guide pos="2016"/>
        <p:guide orient="horz" pos="15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slide" Target="slides/slide35.xml" Id="rId39" /><Relationship Type="http://schemas.openxmlformats.org/officeDocument/2006/relationships/slide" Target="slides/slide17.xml" Id="rId21" /><Relationship Type="http://schemas.openxmlformats.org/officeDocument/2006/relationships/slide" Target="slides/slide30.xml" Id="rId34" /><Relationship Type="http://schemas.openxmlformats.org/officeDocument/2006/relationships/slide" Target="slides/slide38.xml" Id="rId42" /><Relationship Type="http://schemas.openxmlformats.org/officeDocument/2006/relationships/slide" Target="slides/slide43.xml" Id="rId47" /><Relationship Type="http://schemas.openxmlformats.org/officeDocument/2006/relationships/slide" Target="slides/slide46.xml" Id="rId50" /><Relationship Type="http://schemas.openxmlformats.org/officeDocument/2006/relationships/viewProps" Target="viewProps.xml" Id="rId55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slide" Target="slides/slide29.xml" Id="rId33" /><Relationship Type="http://schemas.openxmlformats.org/officeDocument/2006/relationships/slide" Target="slides/slide34.xml" Id="rId38" /><Relationship Type="http://schemas.openxmlformats.org/officeDocument/2006/relationships/slide" Target="slides/slide42.xml" Id="rId46" /><Relationship Type="http://schemas.microsoft.com/office/2015/10/relationships/revisionInfo" Target="revisionInfo.xml" Id="rId59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slide" Target="slides/slide25.xml" Id="rId29" /><Relationship Type="http://schemas.openxmlformats.org/officeDocument/2006/relationships/slide" Target="slides/slide37.xml" Id="rId41" /><Relationship Type="http://schemas.openxmlformats.org/officeDocument/2006/relationships/presProps" Target="presProps.xml" Id="rId54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28.xml" Id="rId32" /><Relationship Type="http://schemas.openxmlformats.org/officeDocument/2006/relationships/slide" Target="slides/slide33.xml" Id="rId37" /><Relationship Type="http://schemas.openxmlformats.org/officeDocument/2006/relationships/slide" Target="slides/slide36.xml" Id="rId40" /><Relationship Type="http://schemas.openxmlformats.org/officeDocument/2006/relationships/slide" Target="slides/slide41.xml" Id="rId45" /><Relationship Type="http://schemas.openxmlformats.org/officeDocument/2006/relationships/handoutMaster" Target="handoutMasters/handoutMaster1.xml" Id="rId53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slide" Target="slides/slide24.xml" Id="rId28" /><Relationship Type="http://schemas.openxmlformats.org/officeDocument/2006/relationships/slide" Target="slides/slide32.xml" Id="rId36" /><Relationship Type="http://schemas.openxmlformats.org/officeDocument/2006/relationships/slide" Target="slides/slide45.xml" Id="rId49" /><Relationship Type="http://schemas.openxmlformats.org/officeDocument/2006/relationships/tableStyles" Target="tableStyles.xml" Id="rId57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slide" Target="slides/slide27.xml" Id="rId31" /><Relationship Type="http://schemas.openxmlformats.org/officeDocument/2006/relationships/slide" Target="slides/slide40.xml" Id="rId44" /><Relationship Type="http://schemas.openxmlformats.org/officeDocument/2006/relationships/notesMaster" Target="notesMasters/notesMaster1.xml" Id="rId52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slide" Target="slides/slide23.xml" Id="rId27" /><Relationship Type="http://schemas.openxmlformats.org/officeDocument/2006/relationships/slide" Target="slides/slide26.xml" Id="rId30" /><Relationship Type="http://schemas.openxmlformats.org/officeDocument/2006/relationships/slide" Target="slides/slide31.xml" Id="rId35" /><Relationship Type="http://schemas.openxmlformats.org/officeDocument/2006/relationships/slide" Target="slides/slide39.xml" Id="rId43" /><Relationship Type="http://schemas.openxmlformats.org/officeDocument/2006/relationships/slide" Target="slides/slide44.xml" Id="rId48" /><Relationship Type="http://schemas.openxmlformats.org/officeDocument/2006/relationships/theme" Target="theme/theme1.xml" Id="rId56" /><Relationship Type="http://schemas.openxmlformats.org/officeDocument/2006/relationships/slide" Target="slides/slide4.xml" Id="rId8" /><Relationship Type="http://schemas.openxmlformats.org/officeDocument/2006/relationships/slide" Target="slides/slide47.xml" Id="rId51" /><Relationship Type="http://schemas.openxmlformats.org/officeDocument/2006/relationships/customXml" Target="../customXml/item3.xml" Id="rId3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Neue Haas Grotesk Text Std 55 Roman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>
                <a:latin typeface="Neue Haas Grotesk Text Std 55 Roman" charset="0"/>
              </a:rPr>
              <a:t>Month 00, 0000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Neue Haas Grotesk Text Std 55 Roman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0A9AB-D4B5-B145-9C5F-439754C2A12C}" type="slidenum">
              <a:rPr lang="en-US" smtClean="0">
                <a:latin typeface="Neue Haas Grotesk Text Std 55 Roman" charset="0"/>
              </a:rPr>
              <a:pPr/>
              <a:t>‹#›</a:t>
            </a:fld>
            <a:endParaRPr lang="en-US">
              <a:latin typeface="Neue Haas Grotesk Text Std 55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5727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Neue Haas Grotesk Text Std 55 Roman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Neue Haas Grotesk Text Std 55 Roman" charset="0"/>
              </a:defRPr>
            </a:lvl1pPr>
          </a:lstStyle>
          <a:p>
            <a:r>
              <a:rPr lang="en-US"/>
              <a:t>Month 00, 0000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08000" y="3257550"/>
            <a:ext cx="81280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Neue Haas Grotesk Text Std 55 Roman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Neue Haas Grotesk Text Std 55 Roman" charset="0"/>
              </a:defRPr>
            </a:lvl1pPr>
          </a:lstStyle>
          <a:p>
            <a:fld id="{0F377F13-34CC-6843-96E7-4A03CB8BB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413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Neue Haas Grotesk Text Std 55 Roman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Neue Haas Grotesk Text Std 55 Roman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Neue Haas Grotesk Text Std 55 Roman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Neue Haas Grotesk Text Std 55 Roman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Neue Haas Grotesk Text Std 55 Roman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39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08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81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29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25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92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74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57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09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28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75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22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76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60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8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22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976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Neue Haas Grotesk Text Std 55 Roman" charset="0"/>
                <a:ea typeface="+mn-ea"/>
                <a:cs typeface="+mn-cs"/>
              </a:rPr>
              <a:t>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15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11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69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Neue Haas Grotesk Text Std 55 Roman" charset="0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Neue Haas Grotesk Text Std 55 Roman" charset="0"/>
                <a:ea typeface="+mn-ea"/>
                <a:cs typeface="+mn-cs"/>
              </a:rPr>
              <a:t>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5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Neue Haas Grotesk Text Std 55 Roman" charset="0"/>
                <a:ea typeface="+mn-ea"/>
                <a:cs typeface="+mn-cs"/>
              </a:rPr>
              <a:t>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9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31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Neue Haas Grotesk Text Std 55 Roman" charset="0"/>
                <a:ea typeface="+mn-ea"/>
                <a:cs typeface="+mn-cs"/>
              </a:rPr>
              <a:t> 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654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Neue Haas Grotesk Text Std 55 Roman" charset="0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47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5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657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245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8940E-3282-4F10-AD5A-E2AC90B630D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946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814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8940E-3282-4F10-AD5A-E2AC90B630D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432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 txBox="1"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pPr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4582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8940E-3282-4F10-AD5A-E2AC90B630D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9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478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8940E-3282-4F10-AD5A-E2AC90B630D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584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8940E-3282-4F10-AD5A-E2AC90B630D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735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16397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:notes"/>
          <p:cNvSpPr txBox="1"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47139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:notes"/>
          <p:cNvSpPr txBox="1"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" name="Google Shape;2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00868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 txBox="1"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38" name="Google Shape;2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171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93196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8940E-3282-4F10-AD5A-E2AC90B630D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47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Neue Haas Grotesk Text Std 55 Roman" charset="0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21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Neue Haas Grotesk Text Std 55 Roman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Neue Haas Grotesk Text Std 55 Roman" charset="0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31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77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Neue Haas Grotesk Text Std 55 Roman" charset="0"/>
                <a:ea typeface="+mn-ea"/>
                <a:cs typeface="+mn-cs"/>
              </a:rPr>
              <a:t> 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Neue Haas Grotesk Text Std 55 Roman" charset="0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91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Neue Haas Grotesk Text Std 55 Roman" charset="0"/>
                <a:ea typeface="+mn-ea"/>
                <a:cs typeface="+mn-cs"/>
              </a:rPr>
              <a:t>	 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Neue Haas Grotesk Text Std 55 Roman" charset="0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7F13-34CC-6843-96E7-4A03CB8BBE8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9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457200" y="463073"/>
            <a:ext cx="6271846" cy="1737360"/>
          </a:xfrm>
        </p:spPr>
        <p:txBody>
          <a:bodyPr anchor="t" anchorCtr="0">
            <a:noAutofit/>
          </a:bodyPr>
          <a:lstStyle>
            <a:lvl1pPr>
              <a:defRPr sz="6000" b="1" i="0">
                <a:latin typeface="Verizon NHG DS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457200" y="2291873"/>
            <a:ext cx="4114800" cy="1371600"/>
          </a:xfr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spcBef>
                <a:spcPts val="900"/>
              </a:spcBef>
              <a:buNone/>
              <a:defRPr sz="2000" b="0" i="0">
                <a:solidFill>
                  <a:schemeClr val="tx1"/>
                </a:solidFill>
                <a:latin typeface="Verizon NHG TX" panose="020B0604020202020204" pitchFamily="34" charset="0"/>
                <a:ea typeface="Verizon NHG TX" panose="020B0604020202020204" pitchFamily="34" charset="0"/>
                <a:cs typeface="Verizon NHG TX" panose="020B0604020202020204" pitchFamily="34" charset="0"/>
              </a:defRPr>
            </a:lvl1pPr>
            <a:lvl2pPr marL="0" indent="0" algn="l">
              <a:lnSpc>
                <a:spcPct val="80000"/>
              </a:lnSpc>
              <a:spcBef>
                <a:spcPts val="900"/>
              </a:spcBef>
              <a:buNone/>
              <a:defRPr sz="2000" b="1">
                <a:solidFill>
                  <a:schemeClr val="tx1"/>
                </a:solidFill>
              </a:defRPr>
            </a:lvl2pPr>
            <a:lvl3pPr marL="0" indent="0" algn="l">
              <a:lnSpc>
                <a:spcPct val="80000"/>
              </a:lnSpc>
              <a:spcBef>
                <a:spcPts val="900"/>
              </a:spcBef>
              <a:buNone/>
              <a:defRPr sz="2000" b="1">
                <a:solidFill>
                  <a:schemeClr val="tx1"/>
                </a:solidFill>
              </a:defRPr>
            </a:lvl3pPr>
            <a:lvl4pPr marL="0" indent="0" algn="l">
              <a:lnSpc>
                <a:spcPct val="80000"/>
              </a:lnSpc>
              <a:spcBef>
                <a:spcPts val="900"/>
              </a:spcBef>
              <a:buNone/>
              <a:defRPr sz="2000" b="1">
                <a:solidFill>
                  <a:schemeClr val="tx1"/>
                </a:solidFill>
              </a:defRPr>
            </a:lvl4pPr>
            <a:lvl5pPr marL="0" indent="0" algn="l">
              <a:lnSpc>
                <a:spcPct val="80000"/>
              </a:lnSpc>
              <a:spcBef>
                <a:spcPts val="900"/>
              </a:spcBef>
              <a:buNone/>
              <a:defRPr sz="2000" b="1">
                <a:solidFill>
                  <a:schemeClr val="tx1"/>
                </a:solidFill>
              </a:defRPr>
            </a:lvl5pPr>
            <a:lvl6pPr marL="0" indent="0" algn="l">
              <a:lnSpc>
                <a:spcPct val="80000"/>
              </a:lnSpc>
              <a:spcBef>
                <a:spcPts val="900"/>
              </a:spcBef>
              <a:buNone/>
              <a:defRPr sz="2000" b="1">
                <a:solidFill>
                  <a:schemeClr val="tx1"/>
                </a:solidFill>
              </a:defRPr>
            </a:lvl6pPr>
            <a:lvl7pPr marL="0" indent="0" algn="l">
              <a:lnSpc>
                <a:spcPct val="80000"/>
              </a:lnSpc>
              <a:spcBef>
                <a:spcPts val="900"/>
              </a:spcBef>
              <a:buNone/>
              <a:defRPr sz="2000" b="1">
                <a:solidFill>
                  <a:schemeClr val="tx1"/>
                </a:solidFill>
              </a:defRPr>
            </a:lvl7pPr>
            <a:lvl8pPr marL="0" indent="0" algn="l">
              <a:lnSpc>
                <a:spcPct val="80000"/>
              </a:lnSpc>
              <a:spcBef>
                <a:spcPts val="900"/>
              </a:spcBef>
              <a:buNone/>
              <a:defRPr sz="2000" b="1">
                <a:solidFill>
                  <a:schemeClr val="tx1"/>
                </a:solidFill>
              </a:defRPr>
            </a:lvl8pPr>
            <a:lvl9pPr marL="0" indent="0" algn="l">
              <a:lnSpc>
                <a:spcPct val="80000"/>
              </a:lnSpc>
              <a:spcBef>
                <a:spcPts val="900"/>
              </a:spcBef>
              <a:buNone/>
              <a:defRPr sz="2000" b="1">
                <a:solidFill>
                  <a:schemeClr val="tx1"/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589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85505E-BEF1-9B4B-AA87-85C185ADBFB8}"/>
              </a:ext>
            </a:extLst>
          </p:cNvPr>
          <p:cNvSpPr/>
          <p:nvPr userDrawn="1"/>
        </p:nvSpPr>
        <p:spPr>
          <a:xfrm>
            <a:off x="108488" y="4531602"/>
            <a:ext cx="2588217" cy="570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5DD50A2-BE1C-2C4E-BE02-4097F318D6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65000"/>
            </a:schemeClr>
          </a:solidFill>
        </p:spPr>
        <p:txBody>
          <a:bodyPr tIns="457200" anchor="ctr"/>
          <a:lstStyle>
            <a:lvl1pPr algn="ctr">
              <a:defRPr/>
            </a:lvl1pPr>
          </a:lstStyle>
          <a:p>
            <a:r>
              <a:rPr lang="en-US"/>
              <a:t>Click icon to add full screen media</a:t>
            </a:r>
          </a:p>
        </p:txBody>
      </p:sp>
    </p:spTree>
    <p:extLst>
      <p:ext uri="{BB962C8B-B14F-4D97-AF65-F5344CB8AC3E}">
        <p14:creationId xmlns:p14="http://schemas.microsoft.com/office/powerpoint/2010/main" val="3076710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C5246A-4AD9-2B41-ABD1-C28571753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27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B891D3-388A-004D-9756-D73D70374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86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1450" indent="-128588">
              <a:lnSpc>
                <a:spcPct val="95000"/>
              </a:lnSpc>
              <a:spcBef>
                <a:spcPts val="832"/>
              </a:spcBef>
              <a:buClr>
                <a:schemeClr val="tx1"/>
              </a:buClr>
              <a:buSzPct val="80000"/>
              <a:buFont typeface="Arial"/>
              <a:buChar char="•"/>
              <a:defRPr sz="15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42900" indent="-123825">
              <a:lnSpc>
                <a:spcPct val="95000"/>
              </a:lnSpc>
              <a:spcBef>
                <a:spcPts val="338"/>
              </a:spcBef>
              <a:buClr>
                <a:schemeClr val="tx1"/>
              </a:buClr>
              <a:buSzPct val="80000"/>
              <a:buFont typeface="Arial"/>
              <a:buChar char="•"/>
              <a:defRPr sz="135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514350" indent="-82154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683276" indent="-128561">
              <a:buClr>
                <a:schemeClr val="tx1"/>
              </a:buClr>
              <a:buSzPct val="80000"/>
              <a:buFont typeface="Arial"/>
              <a:buChar char="•"/>
              <a:defRPr sz="105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811838" indent="-126180">
              <a:buClr>
                <a:schemeClr val="tx1"/>
              </a:buClr>
              <a:buSzPct val="80000"/>
              <a:buFont typeface="Arial"/>
              <a:buChar char="•"/>
              <a:defRPr sz="9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7386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77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325-15EE-4AF6-9A4A-F6045EBB4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35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verse Statem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594359"/>
            <a:ext cx="7086600" cy="2057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fld id="{E12D0507-9F86-7A45-BE8E-43760B9F92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85505E-BEF1-9B4B-AA87-85C185ADBFB8}"/>
              </a:ext>
            </a:extLst>
          </p:cNvPr>
          <p:cNvSpPr/>
          <p:nvPr userDrawn="1"/>
        </p:nvSpPr>
        <p:spPr>
          <a:xfrm>
            <a:off x="108488" y="4531602"/>
            <a:ext cx="2588217" cy="570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1C8066-5104-6045-A752-E2ED10972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0" y="4615079"/>
            <a:ext cx="1069848" cy="384837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848F81F-DBA7-B74F-A26E-A790CA1DA81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333500" y="4700016"/>
            <a:ext cx="7124700" cy="213361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40"/>
              </a:lnSpc>
            </a:pPr>
            <a:r>
              <a:rPr lang="en-US" sz="650" b="0" i="0" kern="1200">
                <a:solidFill>
                  <a:schemeClr val="bg1"/>
                </a:solidFill>
                <a:effectLst/>
                <a:latin typeface="Verizon NHG DS" panose="020B0604020202020204" pitchFamily="34" charset="0"/>
                <a:ea typeface="+mn-ea"/>
                <a:cs typeface="Arial Narrow"/>
              </a:rPr>
              <a:t>Verizon confidential and proprietary. Unauthorized disclosure, reproduction or other use prohibited.</a:t>
            </a:r>
            <a:endParaRPr lang="en-US" sz="650" b="0" i="0">
              <a:solidFill>
                <a:schemeClr val="bg1"/>
              </a:solidFill>
              <a:latin typeface="Verizon NHG D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37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without Content">
  <p:cSld name="1_Title without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57200" y="445770"/>
            <a:ext cx="708660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7543800" y="4810899"/>
            <a:ext cx="9144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58200" y="4810899"/>
            <a:ext cx="228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06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 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594359"/>
            <a:ext cx="7086600" cy="1413614"/>
          </a:xfrm>
        </p:spPr>
        <p:txBody>
          <a:bodyPr lIns="0" rIns="0" anchor="t" anchorCtr="0">
            <a:normAutofit/>
          </a:bodyPr>
          <a:lstStyle>
            <a:lvl1pPr algn="l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 bwMode="auto">
          <a:xfrm>
            <a:off x="457200" y="2057400"/>
            <a:ext cx="7086600" cy="238125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2"/>
                </a:solidFill>
                <a:latin typeface="Verizon NHG TX" panose="020B0604020202020204" pitchFamily="34" charset="0"/>
                <a:ea typeface="Verizon NHG TX" panose="020B0604020202020204" pitchFamily="34" charset="0"/>
                <a:cs typeface="Verizon NHG TX" panose="020B0604020202020204" pitchFamily="34" charset="0"/>
              </a:defRPr>
            </a:lvl1pPr>
            <a:lvl2pPr>
              <a:defRPr sz="1800" b="0" i="0">
                <a:solidFill>
                  <a:schemeClr val="bg2"/>
                </a:solidFill>
                <a:latin typeface="Verizon NHG TX" panose="020B0604020202020204" pitchFamily="34" charset="0"/>
                <a:ea typeface="Verizon NHG TX" panose="020B0604020202020204" pitchFamily="34" charset="0"/>
                <a:cs typeface="Verizon NHG TX" panose="020B0604020202020204" pitchFamily="34" charset="0"/>
              </a:defRPr>
            </a:lvl2pPr>
            <a:lvl3pPr>
              <a:defRPr sz="1800" b="0" i="0">
                <a:solidFill>
                  <a:schemeClr val="bg2"/>
                </a:solidFill>
                <a:latin typeface="Verizon NHG TX" panose="020B0604020202020204" pitchFamily="34" charset="0"/>
                <a:ea typeface="Verizon NHG TX" panose="020B0604020202020204" pitchFamily="34" charset="0"/>
                <a:cs typeface="Verizon NHG TX" panose="020B0604020202020204" pitchFamily="34" charset="0"/>
              </a:defRPr>
            </a:lvl3pPr>
            <a:lvl4pPr>
              <a:defRPr sz="1800" b="0" i="0">
                <a:solidFill>
                  <a:schemeClr val="bg2"/>
                </a:solidFill>
                <a:latin typeface="Verizon NHG TX" panose="020B0604020202020204" pitchFamily="34" charset="0"/>
                <a:ea typeface="Verizon NHG TX" panose="020B0604020202020204" pitchFamily="34" charset="0"/>
                <a:cs typeface="Verizon NHG TX" panose="020B0604020202020204" pitchFamily="34" charset="0"/>
              </a:defRPr>
            </a:lvl4pPr>
            <a:lvl5pPr>
              <a:defRPr sz="1800" b="0" i="0">
                <a:solidFill>
                  <a:schemeClr val="bg2"/>
                </a:solidFill>
                <a:latin typeface="Verizon NHG TX" panose="020B0604020202020204" pitchFamily="34" charset="0"/>
                <a:ea typeface="Verizon NHG TX" panose="020B0604020202020204" pitchFamily="34" charset="0"/>
                <a:cs typeface="Verizon NHG TX" panose="020B0604020202020204" pitchFamily="34" charset="0"/>
              </a:defRPr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457200" y="457200"/>
            <a:ext cx="8229600" cy="0"/>
          </a:xfrm>
          <a:prstGeom prst="line">
            <a:avLst/>
          </a:prstGeom>
          <a:ln w="47625" cap="flat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458200" y="4700016"/>
            <a:ext cx="2286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bg2"/>
                </a:solidFill>
              </a:defRPr>
            </a:lvl1pPr>
          </a:lstStyle>
          <a:p>
            <a:fld id="{E12D0507-9F86-7A45-BE8E-43760B9F92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2858B-351C-DE43-8101-241A39D1BA75}"/>
              </a:ext>
            </a:extLst>
          </p:cNvPr>
          <p:cNvSpPr/>
          <p:nvPr userDrawn="1"/>
        </p:nvSpPr>
        <p:spPr>
          <a:xfrm>
            <a:off x="108488" y="4531602"/>
            <a:ext cx="2588217" cy="570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292C50-E95A-F84F-8275-E2A73C7D7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2" y="4615079"/>
            <a:ext cx="1069848" cy="384837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1CA7DD8-CAE0-9E47-A85F-A9F692B6136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333500" y="4700016"/>
            <a:ext cx="7124700" cy="213361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40"/>
              </a:lnSpc>
            </a:pPr>
            <a:r>
              <a:rPr lang="en-US" sz="650" b="0" i="0" kern="1200">
                <a:solidFill>
                  <a:schemeClr val="bg1"/>
                </a:solidFill>
                <a:effectLst/>
                <a:latin typeface="Verizon NHG DS" panose="020B0604020202020204" pitchFamily="34" charset="0"/>
                <a:ea typeface="+mn-ea"/>
                <a:cs typeface="Arial Narrow"/>
              </a:rPr>
              <a:t>Verizon confidential and proprietary. Unauthorized disclosure, reproduction or other use prohibited.</a:t>
            </a:r>
            <a:endParaRPr lang="en-US" sz="650" b="0" i="0">
              <a:solidFill>
                <a:schemeClr val="bg1"/>
              </a:solidFill>
              <a:latin typeface="Verizon NHG DS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594360"/>
            <a:ext cx="70866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459580"/>
            <a:ext cx="7086600" cy="2979070"/>
          </a:xfrm>
        </p:spPr>
        <p:txBody>
          <a:bodyPr numCol="2" spcCol="731520"/>
          <a:lstStyle>
            <a:lvl1pPr marL="342900" indent="-342900">
              <a:buFont typeface="+mj-lt"/>
              <a:buAutoNum type="arabicPeriod"/>
              <a:tabLst>
                <a:tab pos="339725" algn="l"/>
              </a:tabLst>
              <a:defRPr sz="1600"/>
            </a:lvl1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 sz="700"/>
            </a:lvl1pPr>
          </a:lstStyle>
          <a:p>
            <a:fld id="{E12D0507-9F86-7A45-BE8E-43760B9F92A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57200" y="457200"/>
            <a:ext cx="8229600" cy="0"/>
          </a:xfrm>
          <a:prstGeom prst="line">
            <a:avLst/>
          </a:prstGeom>
          <a:ln w="47625" cap="flat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03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594360"/>
            <a:ext cx="7086600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459580"/>
            <a:ext cx="7086600" cy="2979070"/>
          </a:xfrm>
        </p:spPr>
        <p:txBody>
          <a:bodyPr numCol="2" spcCol="731520"/>
          <a:lstStyle>
            <a:lvl1pPr marL="342900" indent="-342900">
              <a:buFont typeface="+mj-lt"/>
              <a:buAutoNum type="arabicPeriod"/>
              <a:tabLst>
                <a:tab pos="339725" algn="l"/>
              </a:tabLst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57200" y="457200"/>
            <a:ext cx="8229600" cy="0"/>
          </a:xfrm>
          <a:prstGeom prst="line">
            <a:avLst/>
          </a:prstGeom>
          <a:ln w="47625" cap="flat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A20194-A534-884E-A333-87D948361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458200" y="4700016"/>
            <a:ext cx="2286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bg2"/>
                </a:solidFill>
              </a:defRPr>
            </a:lvl1pPr>
          </a:lstStyle>
          <a:p>
            <a:fld id="{E12D0507-9F86-7A45-BE8E-43760B9F92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B839DB6-47A7-EA49-A196-560A116B1E4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333500" y="4700016"/>
            <a:ext cx="7124700" cy="213361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40"/>
              </a:lnSpc>
            </a:pPr>
            <a:r>
              <a:rPr lang="en-US" sz="650" b="0" i="0" kern="1200">
                <a:solidFill>
                  <a:schemeClr val="bg1"/>
                </a:solidFill>
                <a:effectLst/>
                <a:latin typeface="Verizon NHG DS" panose="020B0604020202020204" pitchFamily="34" charset="0"/>
                <a:ea typeface="+mn-ea"/>
                <a:cs typeface="Arial Narrow"/>
              </a:rPr>
              <a:t>Verizon confidential and proprietary. Unauthorized disclosure, reproduction or other use prohibited.</a:t>
            </a:r>
            <a:endParaRPr lang="en-US" sz="650" b="0" i="0">
              <a:solidFill>
                <a:schemeClr val="bg1"/>
              </a:solidFill>
              <a:latin typeface="Verizon NHG DS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A1073D-4851-3C43-8021-AB25B765E860}"/>
              </a:ext>
            </a:extLst>
          </p:cNvPr>
          <p:cNvSpPr/>
          <p:nvPr userDrawn="1"/>
        </p:nvSpPr>
        <p:spPr>
          <a:xfrm>
            <a:off x="108488" y="4531602"/>
            <a:ext cx="2588217" cy="570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69F77D-AFC0-314F-842B-2849F2EA8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2" y="4615079"/>
            <a:ext cx="1069848" cy="38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04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459580"/>
            <a:ext cx="7086600" cy="2979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 sz="700"/>
            </a:lvl1pPr>
          </a:lstStyle>
          <a:p>
            <a:fld id="{E12D0507-9F86-7A45-BE8E-43760B9F92A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57200" y="457200"/>
            <a:ext cx="8229600" cy="0"/>
          </a:xfrm>
          <a:prstGeom prst="line">
            <a:avLst/>
          </a:prstGeom>
          <a:ln w="47625" cap="flat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34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199" y="594359"/>
            <a:ext cx="7086601" cy="2057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 sz="700"/>
            </a:lvl1pPr>
          </a:lstStyle>
          <a:p>
            <a:fld id="{E12D0507-9F86-7A45-BE8E-43760B9F9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5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Black Tex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lIns="0" tIns="4572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594359"/>
            <a:ext cx="7086600" cy="2057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06B0574-A7AD-BC4B-A77D-575A6AFE8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458200" y="4700016"/>
            <a:ext cx="2286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  <a:latin typeface="Verizon NHG DS" panose="020B0604020202020204" pitchFamily="34" charset="0"/>
              </a:defRPr>
            </a:lvl1pPr>
          </a:lstStyle>
          <a:p>
            <a:fld id="{E12D0507-9F86-7A45-BE8E-43760B9F92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0F6DC6-DAC8-9240-9BBB-515C71FB7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24" y="4608575"/>
            <a:ext cx="1069846" cy="397804"/>
          </a:xfrm>
          <a:prstGeom prst="rect">
            <a:avLst/>
          </a:prstGeom>
          <a:noFill/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69E117F-5628-844C-9A62-74C6AA288F8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333500" y="4612166"/>
            <a:ext cx="7124700" cy="301211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40"/>
              </a:lnSpc>
            </a:pPr>
            <a:r>
              <a:rPr lang="en-US" sz="650" b="0" i="0" kern="1200">
                <a:solidFill>
                  <a:schemeClr val="tx1"/>
                </a:solidFill>
                <a:effectLst/>
                <a:latin typeface="Verizon NHG DS" panose="020B0604020202020204" pitchFamily="34" charset="0"/>
                <a:ea typeface="+mn-ea"/>
                <a:cs typeface="Arial Narrow"/>
              </a:rPr>
              <a:t>Verizon confidential and proprietary. Unauthorized disclosure, reproduction or other use prohibited.</a:t>
            </a:r>
            <a:endParaRPr lang="en-US" sz="650" b="0" i="0">
              <a:solidFill>
                <a:schemeClr val="tx1"/>
              </a:solidFill>
              <a:latin typeface="Verizon NHG D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063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x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4700016"/>
            <a:ext cx="228600" cy="228600"/>
          </a:xfrm>
        </p:spPr>
        <p:txBody>
          <a:bodyPr/>
          <a:lstStyle>
            <a:lvl1pPr>
              <a:defRPr sz="700"/>
            </a:lvl1pPr>
          </a:lstStyle>
          <a:p>
            <a:fld id="{E12D0507-9F86-7A45-BE8E-43760B9F92A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57200" y="457200"/>
            <a:ext cx="8229600" cy="0"/>
          </a:xfrm>
          <a:prstGeom prst="line">
            <a:avLst/>
          </a:prstGeom>
          <a:ln w="47625" cap="flat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 bwMode="auto">
          <a:xfrm>
            <a:off x="4701228" y="3137136"/>
            <a:ext cx="1869909" cy="1301514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 bwMode="auto">
          <a:xfrm>
            <a:off x="2572863" y="3137136"/>
            <a:ext cx="1869909" cy="1301514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 bwMode="auto">
          <a:xfrm>
            <a:off x="457200" y="3137136"/>
            <a:ext cx="1869909" cy="1301514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7200" y="1457326"/>
            <a:ext cx="1869909" cy="15910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2572862" y="1457326"/>
            <a:ext cx="1869909" cy="15910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701228" y="1457326"/>
            <a:ext cx="1869909" cy="15910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4C41CEA-DDE4-C643-A95C-F2514A036BBA}"/>
              </a:ext>
            </a:extLst>
          </p:cNvPr>
          <p:cNvSpPr>
            <a:spLocks noGrp="1"/>
          </p:cNvSpPr>
          <p:nvPr>
            <p:ph idx="32"/>
          </p:nvPr>
        </p:nvSpPr>
        <p:spPr bwMode="auto">
          <a:xfrm>
            <a:off x="6816891" y="3137136"/>
            <a:ext cx="1869909" cy="1301514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C0FB878-8A7C-B740-B9F6-C3286F1F0AA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816891" y="1457326"/>
            <a:ext cx="1869909" cy="15910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9809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z="700"/>
            </a:lvl1pPr>
          </a:lstStyle>
          <a:p>
            <a:fld id="{E12D0507-9F86-7A45-BE8E-43760B9F92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BDAB-0CBA-A347-9E36-2C3492E3B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650"/>
            <a:ext cx="7086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5D70C01-133B-684F-9BA3-C4D483F975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" y="590550"/>
            <a:ext cx="8229600" cy="3848099"/>
          </a:xfrm>
        </p:spPr>
        <p:txBody>
          <a:bodyPr tIns="1463040"/>
          <a:lstStyle>
            <a:lvl1pPr algn="ctr">
              <a:defRPr/>
            </a:lvl1pPr>
          </a:lstStyle>
          <a:p>
            <a:r>
              <a:rPr lang="en-US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75662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90550"/>
            <a:ext cx="7086600" cy="685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3040"/>
            <a:ext cx="7086600" cy="29756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458200" y="4700016"/>
            <a:ext cx="2286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  <a:latin typeface="Verizon NHG DS" panose="020B0604020202020204" pitchFamily="34" charset="0"/>
              </a:defRPr>
            </a:lvl1pPr>
          </a:lstStyle>
          <a:p>
            <a:fld id="{E12D0507-9F86-7A45-BE8E-43760B9F92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85D70D-F178-B645-812F-6CDCA31FD8A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24" y="4608575"/>
            <a:ext cx="1069846" cy="397804"/>
          </a:xfrm>
          <a:prstGeom prst="rect">
            <a:avLst/>
          </a:prstGeom>
          <a:noFill/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F6E7488-1577-3B49-BFAB-8328C654589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333500" y="4612166"/>
            <a:ext cx="7124700" cy="301211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40"/>
              </a:lnSpc>
            </a:pPr>
            <a:r>
              <a:rPr lang="en-US" sz="650" b="0" i="0" kern="1200">
                <a:solidFill>
                  <a:schemeClr val="tx1"/>
                </a:solidFill>
                <a:effectLst/>
                <a:latin typeface="Verizon NHG DS" panose="020B0604020202020204" pitchFamily="34" charset="0"/>
                <a:ea typeface="+mn-ea"/>
                <a:cs typeface="Arial Narrow"/>
              </a:rPr>
              <a:t>Verizon confidential and proprietary. Unauthorized disclosure, reproduction or other use prohibited.</a:t>
            </a:r>
            <a:endParaRPr lang="en-US" sz="650" b="0" i="0">
              <a:solidFill>
                <a:schemeClr val="tx1"/>
              </a:solidFill>
              <a:latin typeface="Verizon NHG D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07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38" r:id="rId2"/>
    <p:sldLayoutId id="2147483722" r:id="rId3"/>
    <p:sldLayoutId id="2147483743" r:id="rId4"/>
    <p:sldLayoutId id="2147483691" r:id="rId5"/>
    <p:sldLayoutId id="2147483714" r:id="rId6"/>
    <p:sldLayoutId id="2147483741" r:id="rId7"/>
    <p:sldLayoutId id="2147483740" r:id="rId8"/>
    <p:sldLayoutId id="2147483750" r:id="rId9"/>
    <p:sldLayoutId id="2147483742" r:id="rId10"/>
    <p:sldLayoutId id="2147483713" r:id="rId11"/>
    <p:sldLayoutId id="2147483749" r:id="rId12"/>
    <p:sldLayoutId id="2147483751" r:id="rId13"/>
    <p:sldLayoutId id="2147483752" r:id="rId14"/>
    <p:sldLayoutId id="2147483755" r:id="rId15"/>
    <p:sldLayoutId id="2147483756" r:id="rId16"/>
    <p:sldLayoutId id="2147483757" r:id="rId17"/>
  </p:sldLayoutIdLst>
  <p:hf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Verizon NHG DS" panose="020B0604020202020204" pitchFamily="34" charset="0"/>
          <a:ea typeface="Verizon NHG DS" panose="020B0604020202020204" pitchFamily="34" charset="0"/>
          <a:cs typeface="Verizon NHG DS" panose="020B0604020202020204" pitchFamily="34" charset="0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900"/>
        </a:spcBef>
        <a:buFontTx/>
        <a:buNone/>
        <a:defRPr sz="1200" b="1" i="0" kern="1200">
          <a:solidFill>
            <a:schemeClr val="tx1"/>
          </a:solidFill>
          <a:latin typeface="Verizon NHG TX" panose="020B0604020202020204" pitchFamily="34" charset="0"/>
          <a:ea typeface="Verizon NHG TX" panose="020B0604020202020204" pitchFamily="34" charset="0"/>
          <a:cs typeface="Verizon NHG TX" panose="020B0604020202020204" pitchFamily="34" charset="0"/>
        </a:defRPr>
      </a:lvl1pPr>
      <a:lvl2pPr marL="0" indent="0" algn="l" defTabSz="457200" rtl="0" eaLnBrk="1" latinLnBrk="0" hangingPunct="1">
        <a:lnSpc>
          <a:spcPct val="100000"/>
        </a:lnSpc>
        <a:spcBef>
          <a:spcPts val="900"/>
        </a:spcBef>
        <a:buFontTx/>
        <a:buNone/>
        <a:defRPr sz="1200" b="0" i="0" kern="1200">
          <a:solidFill>
            <a:schemeClr val="tx1"/>
          </a:solidFill>
          <a:latin typeface="Verizon NHG TX" panose="020B0604020202020204" pitchFamily="34" charset="0"/>
          <a:ea typeface="Verizon NHG TX" panose="020B0604020202020204" pitchFamily="34" charset="0"/>
          <a:cs typeface="Verizon NHG TX" panose="020B0604020202020204" pitchFamily="34" charset="0"/>
        </a:defRPr>
      </a:lvl2pPr>
      <a:lvl3pPr marL="230188" indent="-230188" algn="l" defTabSz="457200" rtl="0" eaLnBrk="1" latinLnBrk="0" hangingPunct="1">
        <a:lnSpc>
          <a:spcPct val="100000"/>
        </a:lnSpc>
        <a:spcBef>
          <a:spcPts val="600"/>
        </a:spcBef>
        <a:buFont typeface="Arial"/>
        <a:buChar char="•"/>
        <a:defRPr sz="1200" b="0" i="0" kern="1200">
          <a:solidFill>
            <a:schemeClr val="tx1"/>
          </a:solidFill>
          <a:latin typeface="Verizon NHG TX" panose="020B0604020202020204" pitchFamily="34" charset="0"/>
          <a:ea typeface="Verizon NHG TX" panose="020B0604020202020204" pitchFamily="34" charset="0"/>
          <a:cs typeface="Verizon NHG TX" panose="020B0604020202020204" pitchFamily="34" charset="0"/>
        </a:defRPr>
      </a:lvl3pPr>
      <a:lvl4pPr marL="455613" indent="-225425" algn="l" defTabSz="457200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–"/>
        <a:defRPr sz="1200" b="0" i="0" kern="1200">
          <a:solidFill>
            <a:schemeClr val="tx1"/>
          </a:solidFill>
          <a:latin typeface="Verizon NHG TX" panose="020B0604020202020204" pitchFamily="34" charset="0"/>
          <a:ea typeface="Verizon NHG TX" panose="020B0604020202020204" pitchFamily="34" charset="0"/>
          <a:cs typeface="Verizon NHG TX" panose="020B0604020202020204" pitchFamily="34" charset="0"/>
        </a:defRPr>
      </a:lvl4pPr>
      <a:lvl5pPr marL="685800" indent="-230188" algn="l" defTabSz="457200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–"/>
        <a:defRPr sz="1200" b="0" i="0" kern="1200">
          <a:solidFill>
            <a:schemeClr val="tx1"/>
          </a:solidFill>
          <a:latin typeface="Verizon NHG TX" panose="020B0604020202020204" pitchFamily="34" charset="0"/>
          <a:ea typeface="Verizon NHG TX" panose="020B0604020202020204" pitchFamily="34" charset="0"/>
          <a:cs typeface="Verizon NHG TX" panose="020B0604020202020204" pitchFamily="34" charset="0"/>
        </a:defRPr>
      </a:lvl5pPr>
      <a:lvl6pPr marL="914400" indent="-225425" algn="l" defTabSz="457200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47763" indent="-233363" algn="l" defTabSz="457200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3188" indent="-225425" algn="l" defTabSz="457200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04963" indent="-231775" algn="l" defTabSz="457200" rtl="0" eaLnBrk="1" latinLnBrk="0" hangingPunct="1">
        <a:lnSpc>
          <a:spcPct val="100000"/>
        </a:lnSpc>
        <a:spcBef>
          <a:spcPts val="600"/>
        </a:spcBef>
        <a:buFont typeface="Arial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88">
          <p15:clr>
            <a:srgbClr val="F26B43"/>
          </p15:clr>
        </p15:guide>
        <p15:guide id="3" pos="5472">
          <p15:clr>
            <a:srgbClr val="F26B43"/>
          </p15:clr>
        </p15:guide>
        <p15:guide id="4" pos="4752">
          <p15:clr>
            <a:srgbClr val="F26B43"/>
          </p15:clr>
        </p15:guide>
        <p15:guide id="5" orient="horz" pos="918">
          <p15:clr>
            <a:srgbClr val="F26B43"/>
          </p15:clr>
        </p15:guide>
        <p15:guide id="6" orient="horz" pos="2964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372">
          <p15:clr>
            <a:srgbClr val="F26B43"/>
          </p15:clr>
        </p15:guide>
        <p15:guide id="9" orient="horz" pos="3084">
          <p15:clr>
            <a:srgbClr val="F26B43"/>
          </p15:clr>
        </p15:guide>
        <p15:guide id="10" orient="horz" pos="2796">
          <p15:clr>
            <a:srgbClr val="F26B43"/>
          </p15:clr>
        </p15:guide>
        <p15:guide id="11" pos="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jpe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izon NHG DS"/>
              </a:rPr>
              <a:t>Getting Started with HarvardPhone Jabber</a:t>
            </a:r>
            <a:endParaRPr lang="en-US" dirty="0"/>
          </a:p>
        </p:txBody>
      </p:sp>
      <p:pic>
        <p:nvPicPr>
          <p:cNvPr id="1026" name="Picture 2" descr="Image result for jabber symbo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15" y="1343905"/>
            <a:ext cx="3257993" cy="325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6447" y="1648047"/>
            <a:ext cx="2487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Presence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Instant Message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Jabber Softphone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Mobile Jabber</a:t>
            </a:r>
          </a:p>
        </p:txBody>
      </p:sp>
    </p:spTree>
    <p:extLst>
      <p:ext uri="{BB962C8B-B14F-4D97-AF65-F5344CB8AC3E}">
        <p14:creationId xmlns:p14="http://schemas.microsoft.com/office/powerpoint/2010/main" val="2666571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Jabber:</a:t>
            </a:r>
            <a:br>
              <a:rPr lang="en-US"/>
            </a:br>
            <a:r>
              <a:rPr lang="en-US"/>
              <a:t>Menu and Settings Gear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86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Menu and Settings Gear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436914"/>
            <a:ext cx="23622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To Customize Settings:</a:t>
            </a:r>
          </a:p>
          <a:p>
            <a:r>
              <a:rPr lang="en-US" sz="1200"/>
              <a:t>From the Menu Gear, select Settings.</a:t>
            </a:r>
          </a:p>
          <a:p>
            <a:endParaRPr lang="en-US" sz="1200"/>
          </a:p>
          <a:p>
            <a:r>
              <a:rPr lang="en-US" sz="1200"/>
              <a:t>This pulls up a Settings Window where many settings can be customized.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11" y="1060863"/>
            <a:ext cx="3449865" cy="35220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64" y="1452023"/>
            <a:ext cx="1419423" cy="23244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49" y="994025"/>
            <a:ext cx="2651634" cy="261627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5760622" y="1251293"/>
            <a:ext cx="0" cy="540345"/>
          </a:xfrm>
          <a:prstGeom prst="straightConnector1">
            <a:avLst/>
          </a:prstGeom>
          <a:ln w="28575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Left Brace 13"/>
          <p:cNvSpPr/>
          <p:nvPr/>
        </p:nvSpPr>
        <p:spPr>
          <a:xfrm>
            <a:off x="6069988" y="994025"/>
            <a:ext cx="332962" cy="2127547"/>
          </a:xfrm>
          <a:prstGeom prst="leftBrace">
            <a:avLst/>
          </a:prstGeom>
          <a:noFill/>
          <a:ln w="38100" cap="sq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68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Options - General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205" y="1484416"/>
            <a:ext cx="28025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1 - If you want Jabber to pull up when your computer starts, place a check next to “Start Cisco Jabber when My Computer Starts</a:t>
            </a:r>
          </a:p>
          <a:p>
            <a:endParaRPr lang="en-US" sz="1200"/>
          </a:p>
          <a:p>
            <a:r>
              <a:rPr lang="en-US" sz="1200"/>
              <a:t>2 - You can also enable Spell checker in this Settings Window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67" y="813309"/>
            <a:ext cx="3939230" cy="38867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6D34586-9656-8446-A798-46FF2CA0E085}"/>
              </a:ext>
            </a:extLst>
          </p:cNvPr>
          <p:cNvSpPr/>
          <p:nvPr/>
        </p:nvSpPr>
        <p:spPr>
          <a:xfrm>
            <a:off x="5177325" y="1220383"/>
            <a:ext cx="261378" cy="25571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D34586-9656-8446-A798-46FF2CA0E085}"/>
              </a:ext>
            </a:extLst>
          </p:cNvPr>
          <p:cNvSpPr/>
          <p:nvPr/>
        </p:nvSpPr>
        <p:spPr>
          <a:xfrm>
            <a:off x="5177325" y="1755313"/>
            <a:ext cx="261378" cy="25571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20377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Options - Chats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8140" y="1276350"/>
            <a:ext cx="2760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From the Chats Option  you can customize the font and alignment according to your preference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920" y="664044"/>
            <a:ext cx="4063206" cy="40359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3999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Options - Status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068" y="1401288"/>
            <a:ext cx="2939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From Status you can customize how Jabber will display your status after you have been inactive or away.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36" y="590550"/>
            <a:ext cx="3997840" cy="39552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2946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Options - Locations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7828" y="1377538"/>
            <a:ext cx="30282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When you travel, Jabber recognize you are in a new location and will ask if you want to display it on your status.  </a:t>
            </a:r>
          </a:p>
          <a:p>
            <a:endParaRPr lang="en-US" sz="1200"/>
          </a:p>
          <a:p>
            <a:r>
              <a:rPr lang="en-US" sz="1200"/>
              <a:t>If you don’t want Jabber to recognize you have changed locations, simply uncheck “Enable Locations”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11" y="792261"/>
            <a:ext cx="3994010" cy="39405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5328744" y="4059620"/>
            <a:ext cx="1340069" cy="449318"/>
          </a:xfrm>
          <a:prstGeom prst="ellipse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187965" y="1671144"/>
            <a:ext cx="567558" cy="0"/>
          </a:xfrm>
          <a:prstGeom prst="straightConnector1">
            <a:avLst/>
          </a:prstGeom>
          <a:ln w="28575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307008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Options - Notifications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078" y="1436914"/>
            <a:ext cx="3479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Customize Alerts and Sounds as you receive Chat messages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1" y="590550"/>
            <a:ext cx="3540016" cy="3540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47" y="3535766"/>
            <a:ext cx="2420220" cy="1189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2783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Jabber: Contacts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7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Contacts: Add a New Contact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9312" y="1151906"/>
            <a:ext cx="2155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To add a new contact: </a:t>
            </a:r>
          </a:p>
          <a:p>
            <a:endParaRPr lang="en-US" sz="1200"/>
          </a:p>
          <a:p>
            <a:r>
              <a:rPr lang="en-US" sz="1200"/>
              <a:t>1 - Start typing their name in the search bar. </a:t>
            </a:r>
          </a:p>
          <a:p>
            <a:r>
              <a:rPr lang="en-US" sz="1200"/>
              <a:t> </a:t>
            </a:r>
          </a:p>
          <a:p>
            <a:r>
              <a:rPr lang="en-US" sz="1200"/>
              <a:t>2 - Roll your mouse over their name and click the Silhouette with the + sign.</a:t>
            </a:r>
          </a:p>
          <a:p>
            <a:endParaRPr lang="en-US" sz="1200"/>
          </a:p>
          <a:p>
            <a:r>
              <a:rPr lang="en-US" sz="1200"/>
              <a:t>4 – Click “Add”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63" y="933450"/>
            <a:ext cx="3778458" cy="3857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22" y="990599"/>
            <a:ext cx="2322116" cy="1240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ight Arrow 9"/>
          <p:cNvSpPr/>
          <p:nvPr/>
        </p:nvSpPr>
        <p:spPr>
          <a:xfrm>
            <a:off x="3634423" y="1021117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1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532586" y="1480645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92" y="2286089"/>
            <a:ext cx="3205533" cy="18711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ight Arrow 11"/>
          <p:cNvSpPr/>
          <p:nvPr/>
        </p:nvSpPr>
        <p:spPr>
          <a:xfrm>
            <a:off x="6790519" y="3942219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50627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97614" y="4700016"/>
            <a:ext cx="228600" cy="228600"/>
          </a:xfrm>
        </p:spPr>
        <p:txBody>
          <a:bodyPr/>
          <a:lstStyle/>
          <a:p>
            <a:fld id="{E12D0507-9F86-7A45-BE8E-43760B9F92A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Contacts: Groups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963" y="1110965"/>
            <a:ext cx="27609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Groups are like folders to help organize your contacts. </a:t>
            </a:r>
          </a:p>
          <a:p>
            <a:endParaRPr lang="en-US" sz="1200"/>
          </a:p>
          <a:p>
            <a:r>
              <a:rPr lang="en-US" sz="1200"/>
              <a:t>1- To add a new Group, from the Menu Gear, select File, New, Group</a:t>
            </a:r>
          </a:p>
          <a:p>
            <a:endParaRPr lang="en-US" sz="1200"/>
          </a:p>
          <a:p>
            <a:r>
              <a:rPr lang="en-US" sz="1200"/>
              <a:t>2 - Enter the Name of the Group.</a:t>
            </a:r>
          </a:p>
          <a:p>
            <a:endParaRPr lang="en-US" sz="1200"/>
          </a:p>
          <a:p>
            <a:r>
              <a:rPr lang="en-US" sz="1200"/>
              <a:t>3 - Click on Create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19" y="736380"/>
            <a:ext cx="3857285" cy="39380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65" y="1240105"/>
            <a:ext cx="3642478" cy="1621833"/>
          </a:xfrm>
          <a:prstGeom prst="rect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65" y="3023634"/>
            <a:ext cx="3642478" cy="1388858"/>
          </a:xfrm>
          <a:prstGeom prst="rect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</p:pic>
      <p:sp>
        <p:nvSpPr>
          <p:cNvPr id="13" name="Right Arrow 12"/>
          <p:cNvSpPr/>
          <p:nvPr/>
        </p:nvSpPr>
        <p:spPr>
          <a:xfrm>
            <a:off x="5137822" y="1264731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1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439990" y="3610576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2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6883427" y="4123079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3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684579" y="925063"/>
            <a:ext cx="0" cy="306655"/>
          </a:xfrm>
          <a:prstGeom prst="straightConnector1">
            <a:avLst/>
          </a:prstGeom>
          <a:ln w="254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117454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Jabber: Overview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276350"/>
            <a:ext cx="4631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/>
              <a:t>Find the right people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/>
              <a:t>See if they are available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/>
              <a:t>Collaborate through Instant Messaging and the Jabber Softphone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93" y="729996"/>
            <a:ext cx="3703507" cy="37810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2480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Contacts: Add Contact to Group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63" y="933450"/>
            <a:ext cx="3778458" cy="3857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22" y="990599"/>
            <a:ext cx="2322116" cy="1240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ight Arrow 9"/>
          <p:cNvSpPr/>
          <p:nvPr/>
        </p:nvSpPr>
        <p:spPr>
          <a:xfrm>
            <a:off x="3634423" y="1021117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1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532586" y="1480645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92" y="2286089"/>
            <a:ext cx="3205533" cy="18711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ight Arrow 11"/>
          <p:cNvSpPr/>
          <p:nvPr/>
        </p:nvSpPr>
        <p:spPr>
          <a:xfrm>
            <a:off x="5702698" y="3133072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6882" y="1140461"/>
            <a:ext cx="28089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To add a contact to the Group: </a:t>
            </a:r>
          </a:p>
          <a:p>
            <a:endParaRPr lang="en-US" sz="1200"/>
          </a:p>
          <a:p>
            <a:r>
              <a:rPr lang="en-US" sz="1200"/>
              <a:t>1 - Start typing their name in the search bar. </a:t>
            </a:r>
          </a:p>
          <a:p>
            <a:r>
              <a:rPr lang="en-US" sz="1200"/>
              <a:t> </a:t>
            </a:r>
          </a:p>
          <a:p>
            <a:r>
              <a:rPr lang="en-US" sz="1200"/>
              <a:t>2 - Roll your mouse over their name and click the Silhouette with the + sign.</a:t>
            </a:r>
          </a:p>
          <a:p>
            <a:endParaRPr lang="en-US" sz="1200"/>
          </a:p>
          <a:p>
            <a:r>
              <a:rPr lang="en-US" sz="1200"/>
              <a:t>3 – Select the appropriate Group name</a:t>
            </a:r>
          </a:p>
          <a:p>
            <a:endParaRPr lang="en-US" sz="1200"/>
          </a:p>
          <a:p>
            <a:r>
              <a:rPr lang="en-US" sz="1200"/>
              <a:t>4 – Click “Add”</a:t>
            </a:r>
          </a:p>
          <a:p>
            <a:endParaRPr lang="en-US" sz="1200"/>
          </a:p>
          <a:p>
            <a:endParaRPr lang="en-US" sz="1200"/>
          </a:p>
        </p:txBody>
      </p:sp>
      <p:sp>
        <p:nvSpPr>
          <p:cNvPr id="15" name="Right Arrow 14"/>
          <p:cNvSpPr/>
          <p:nvPr/>
        </p:nvSpPr>
        <p:spPr>
          <a:xfrm>
            <a:off x="6852795" y="3895296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07328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Instant Messaging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76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Instant Message: Sending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881" y="1347849"/>
            <a:ext cx="241962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To send an instant message:</a:t>
            </a:r>
          </a:p>
          <a:p>
            <a:endParaRPr lang="en-US" sz="1400"/>
          </a:p>
          <a:p>
            <a:r>
              <a:rPr lang="en-US" sz="1400"/>
              <a:t>1 - Locate the person in your Contact List or search for them in the search bar </a:t>
            </a:r>
          </a:p>
          <a:p>
            <a:endParaRPr lang="en-US" sz="800"/>
          </a:p>
          <a:p>
            <a:r>
              <a:rPr lang="en-US" sz="1400"/>
              <a:t>2 – Click the chat icon</a:t>
            </a:r>
          </a:p>
          <a:p>
            <a:endParaRPr lang="en-US" sz="800"/>
          </a:p>
          <a:p>
            <a:r>
              <a:rPr lang="en-US" sz="1400"/>
              <a:t>3 – Type and send your message</a:t>
            </a:r>
          </a:p>
          <a:p>
            <a:endParaRPr lang="en-US" sz="1400"/>
          </a:p>
          <a:p>
            <a:endParaRPr lang="en-US" sz="1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45" y="1096782"/>
            <a:ext cx="3420110" cy="35141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55" y="1096782"/>
            <a:ext cx="3288372" cy="336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2381302" y="1782582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1</a:t>
            </a:r>
          </a:p>
        </p:txBody>
      </p:sp>
      <p:sp>
        <p:nvSpPr>
          <p:cNvPr id="12" name="Right Arrow 11"/>
          <p:cNvSpPr/>
          <p:nvPr/>
        </p:nvSpPr>
        <p:spPr>
          <a:xfrm rot="943056">
            <a:off x="3177821" y="1675096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2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6976444" y="4164239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75247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Instant Message: Options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259" y="1184095"/>
            <a:ext cx="3776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When the chat is taking place you have various icons available.  You can send emoticons, change the font, and much more.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88" y="655346"/>
            <a:ext cx="3956100" cy="4044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320" y="3290119"/>
            <a:ext cx="3934374" cy="1409897"/>
          </a:xfrm>
          <a:prstGeom prst="rect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</p:pic>
      <p:sp>
        <p:nvSpPr>
          <p:cNvPr id="8" name="Oval 7"/>
          <p:cNvSpPr/>
          <p:nvPr/>
        </p:nvSpPr>
        <p:spPr>
          <a:xfrm>
            <a:off x="2584320" y="3577100"/>
            <a:ext cx="2226623" cy="570053"/>
          </a:xfrm>
          <a:prstGeom prst="ellipse">
            <a:avLst/>
          </a:prstGeom>
          <a:noFill/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5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Instant Messages: Group Chats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316" y="1223719"/>
            <a:ext cx="2256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To start a Group Chat:</a:t>
            </a:r>
          </a:p>
          <a:p>
            <a:endParaRPr lang="en-US" sz="1200"/>
          </a:p>
          <a:p>
            <a:r>
              <a:rPr lang="en-US" sz="1200"/>
              <a:t>1- Click on the Chat Icon</a:t>
            </a:r>
          </a:p>
          <a:p>
            <a:endParaRPr lang="en-US" sz="1200"/>
          </a:p>
          <a:p>
            <a:r>
              <a:rPr lang="en-US" sz="1200"/>
              <a:t>2  – Click on the </a:t>
            </a:r>
            <a:r>
              <a:rPr lang="en-US" sz="1200" err="1"/>
              <a:t>Silhouettte</a:t>
            </a:r>
            <a:endParaRPr lang="en-US" sz="1200"/>
          </a:p>
          <a:p>
            <a:endParaRPr lang="en-US" sz="1200"/>
          </a:p>
          <a:p>
            <a:r>
              <a:rPr lang="en-US" sz="1200"/>
              <a:t>3 – Click on ‘Add People’</a:t>
            </a:r>
          </a:p>
          <a:p>
            <a:endParaRPr lang="en-US" sz="1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51" y="1223719"/>
            <a:ext cx="4775689" cy="34762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2566317" y="1989025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1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986037" y="1417714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2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083252" y="1802032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15206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Instant Messages: Group Chats (cont’d)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316" y="1223719"/>
            <a:ext cx="2256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4 – Place a check next to their names or search for them in the search bar</a:t>
            </a:r>
          </a:p>
          <a:p>
            <a:endParaRPr lang="en-US" sz="1200"/>
          </a:p>
          <a:p>
            <a:r>
              <a:rPr lang="en-US" sz="1200"/>
              <a:t>5 – Click on ‘Start Group Chat’</a:t>
            </a:r>
          </a:p>
          <a:p>
            <a:endParaRPr lang="en-US" sz="1200"/>
          </a:p>
          <a:p>
            <a:r>
              <a:rPr lang="en-US" sz="1200"/>
              <a:t>6 - Enter your message to begin the group chat.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22" y="933450"/>
            <a:ext cx="2707201" cy="3632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ight Arrow 7"/>
          <p:cNvSpPr/>
          <p:nvPr/>
        </p:nvSpPr>
        <p:spPr>
          <a:xfrm>
            <a:off x="4608110" y="2820098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4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253317" y="4249798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6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990720" y="4250616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73" y="902948"/>
            <a:ext cx="3296306" cy="3662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7541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Jabber Softphone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53" y="862031"/>
            <a:ext cx="3674647" cy="374795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31426" y="2253438"/>
            <a:ext cx="687388" cy="515585"/>
          </a:xfrm>
          <a:prstGeom prst="ellipse">
            <a:avLst/>
          </a:prstGeom>
          <a:noFill/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77182" y="4203227"/>
            <a:ext cx="687388" cy="515585"/>
          </a:xfrm>
          <a:prstGeom prst="ellipse">
            <a:avLst/>
          </a:prstGeom>
          <a:noFill/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81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Softphone – Calls Tab | Call History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208" y="1554906"/>
            <a:ext cx="27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82" y="1035470"/>
            <a:ext cx="3656411" cy="37293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210582" y="2506058"/>
            <a:ext cx="435773" cy="337011"/>
          </a:xfrm>
          <a:prstGeom prst="rect">
            <a:avLst/>
          </a:prstGeom>
          <a:noFill/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0034" y="1554906"/>
            <a:ext cx="23017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To view your call history, from</a:t>
            </a:r>
          </a:p>
          <a:p>
            <a:r>
              <a:rPr lang="en-US" sz="1200"/>
              <a:t>the ‘Calls’ tab:</a:t>
            </a:r>
          </a:p>
          <a:p>
            <a:r>
              <a:rPr lang="en-US" sz="1200"/>
              <a:t>1 – Click on the call</a:t>
            </a:r>
          </a:p>
          <a:p>
            <a:endParaRPr lang="en-US" sz="1200"/>
          </a:p>
          <a:p>
            <a:r>
              <a:rPr lang="en-US" sz="1200"/>
              <a:t>2 – View history details such as time of call, outgoing or ingoing, and length of call</a:t>
            </a:r>
          </a:p>
          <a:p>
            <a:endParaRPr lang="en-US" sz="1200"/>
          </a:p>
          <a:p>
            <a:r>
              <a:rPr lang="en-US" sz="1200"/>
              <a:t>3 – Click on the Chat to send a message or the phone icon to place a call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328424" y="1691305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1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855748" y="2997918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2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6221825" y="3550324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8412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Phone Control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230" y="1155695"/>
            <a:ext cx="2212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From the Phone Control Icon, you can choose from various phone control options: Use My Computer for calls, Use My Phone for calls, and more.</a:t>
            </a:r>
          </a:p>
          <a:p>
            <a:endParaRPr lang="en-US" sz="1200"/>
          </a:p>
          <a:p>
            <a:r>
              <a:rPr lang="en-US" sz="1200"/>
              <a:t>You can also forward calls to another number.  If you enter a new number, those numbers will appear again to use the next time.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415" y="678299"/>
            <a:ext cx="3888385" cy="39659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70" y="1656018"/>
            <a:ext cx="1875925" cy="1473239"/>
          </a:xfrm>
          <a:prstGeom prst="rect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74" y="2568313"/>
            <a:ext cx="2487245" cy="1621478"/>
          </a:xfrm>
          <a:prstGeom prst="rect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</p:pic>
      <p:cxnSp>
        <p:nvCxnSpPr>
          <p:cNvPr id="17" name="Straight Connector 16"/>
          <p:cNvCxnSpPr/>
          <p:nvPr/>
        </p:nvCxnSpPr>
        <p:spPr>
          <a:xfrm>
            <a:off x="5678434" y="4189791"/>
            <a:ext cx="0" cy="277746"/>
          </a:xfrm>
          <a:prstGeom prst="line">
            <a:avLst/>
          </a:prstGeom>
          <a:ln w="22225" cap="sq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623732" y="2480564"/>
            <a:ext cx="461758" cy="648694"/>
          </a:xfrm>
          <a:prstGeom prst="straightConnector1">
            <a:avLst/>
          </a:prstGeom>
          <a:ln w="3175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678434" y="3608238"/>
            <a:ext cx="289254" cy="0"/>
          </a:xfrm>
          <a:prstGeom prst="straightConnector1">
            <a:avLst/>
          </a:prstGeom>
          <a:ln w="3175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Oval 6"/>
          <p:cNvSpPr/>
          <p:nvPr/>
        </p:nvSpPr>
        <p:spPr>
          <a:xfrm>
            <a:off x="5418225" y="4466147"/>
            <a:ext cx="436386" cy="233869"/>
          </a:xfrm>
          <a:prstGeom prst="ellipse">
            <a:avLst/>
          </a:prstGeom>
          <a:noFill/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88" y="3219553"/>
            <a:ext cx="1866900" cy="1428750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8606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A Call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381895"/>
            <a:ext cx="32479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Incoming calls display a notification on your screen.  You can choose to answer, reply with a chat, or decline which sends the call to your voicemail.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41" y="1381895"/>
            <a:ext cx="3724386" cy="20144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196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contents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4288" y="3084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F61013-2E6C-F14F-B446-70092BAE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571009E-6574-E84E-84BE-1A39D4DFF39B}"/>
              </a:ext>
            </a:extLst>
          </p:cNvPr>
          <p:cNvSpPr txBox="1">
            <a:spLocks/>
          </p:cNvSpPr>
          <p:nvPr/>
        </p:nvSpPr>
        <p:spPr>
          <a:xfrm>
            <a:off x="431619" y="1290950"/>
            <a:ext cx="4114800" cy="297907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900"/>
              </a:spcBef>
              <a:buFontTx/>
              <a:buNone/>
              <a:defRPr sz="1200" b="1" i="0" kern="1200">
                <a:solidFill>
                  <a:schemeClr val="tx1"/>
                </a:solidFill>
                <a:latin typeface="Verizon NHG TX" panose="020B0604020202020204" pitchFamily="34" charset="0"/>
                <a:ea typeface="Verizon NHG TX" panose="020B0604020202020204" pitchFamily="34" charset="0"/>
                <a:cs typeface="Verizon NHG TX" panose="020B0604020202020204" pitchFamily="34" charset="0"/>
              </a:defRPr>
            </a:lvl1pPr>
            <a:lvl2pPr marL="0" indent="0" algn="l" defTabSz="457200" rtl="0" eaLnBrk="1" latinLnBrk="0" hangingPunct="1">
              <a:lnSpc>
                <a:spcPct val="100000"/>
              </a:lnSpc>
              <a:spcBef>
                <a:spcPts val="9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Verizon NHG TX" panose="020B0604020202020204" pitchFamily="34" charset="0"/>
                <a:ea typeface="Verizon NHG TX" panose="020B0604020202020204" pitchFamily="34" charset="0"/>
                <a:cs typeface="Verizon NHG TX" panose="020B0604020202020204" pitchFamily="34" charset="0"/>
              </a:defRPr>
            </a:lvl2pPr>
            <a:lvl3pPr marL="230188" indent="-230188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Verizon NHG TX" panose="020B0604020202020204" pitchFamily="34" charset="0"/>
                <a:ea typeface="Verizon NHG TX" panose="020B0604020202020204" pitchFamily="34" charset="0"/>
                <a:cs typeface="Verizon NHG TX" panose="020B0604020202020204" pitchFamily="34" charset="0"/>
              </a:defRPr>
            </a:lvl3pPr>
            <a:lvl4pPr marL="455613" indent="-2254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–"/>
              <a:defRPr sz="1200" b="0" i="0" kern="1200">
                <a:solidFill>
                  <a:schemeClr val="tx1"/>
                </a:solidFill>
                <a:latin typeface="Verizon NHG TX" panose="020B0604020202020204" pitchFamily="34" charset="0"/>
                <a:ea typeface="Verizon NHG TX" panose="020B0604020202020204" pitchFamily="34" charset="0"/>
                <a:cs typeface="Verizon NHG TX" panose="020B0604020202020204" pitchFamily="34" charset="0"/>
              </a:defRPr>
            </a:lvl4pPr>
            <a:lvl5pPr marL="685800" indent="-230188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–"/>
              <a:defRPr sz="1200" b="0" i="0" kern="1200">
                <a:solidFill>
                  <a:schemeClr val="tx1"/>
                </a:solidFill>
                <a:latin typeface="Verizon NHG TX" panose="020B0604020202020204" pitchFamily="34" charset="0"/>
                <a:ea typeface="Verizon NHG TX" panose="020B0604020202020204" pitchFamily="34" charset="0"/>
                <a:cs typeface="Verizon NHG TX" panose="020B0604020202020204" pitchFamily="34" charset="0"/>
              </a:defRPr>
            </a:lvl5pPr>
            <a:lvl6pPr marL="914400" indent="-2254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7763" indent="-233363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3188" indent="-2254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4963" indent="-2317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Login and Overview</a:t>
            </a:r>
          </a:p>
          <a:p>
            <a:r>
              <a:rPr lang="en-US"/>
              <a:t>Profile and Status</a:t>
            </a:r>
          </a:p>
          <a:p>
            <a:r>
              <a:rPr lang="en-US"/>
              <a:t>Menu and Settings Gear</a:t>
            </a:r>
          </a:p>
          <a:p>
            <a:r>
              <a:rPr lang="en-US"/>
              <a:t>Contacts</a:t>
            </a:r>
          </a:p>
          <a:p>
            <a:r>
              <a:rPr lang="en-US"/>
              <a:t>Instant Messaging</a:t>
            </a:r>
          </a:p>
          <a:p>
            <a:r>
              <a:rPr lang="en-US"/>
              <a:t>Softphone</a:t>
            </a:r>
          </a:p>
          <a:p>
            <a:r>
              <a:rPr lang="en-US"/>
              <a:t>Meetings</a:t>
            </a:r>
          </a:p>
          <a:p>
            <a:r>
              <a:rPr lang="en-US"/>
              <a:t>Jabber Mobile</a:t>
            </a: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83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2607" y="590550"/>
            <a:ext cx="7086600" cy="685800"/>
          </a:xfrm>
        </p:spPr>
        <p:txBody>
          <a:bodyPr/>
          <a:lstStyle/>
          <a:p>
            <a:r>
              <a:rPr lang="en-US"/>
              <a:t>Place A Call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2607" y="1189619"/>
            <a:ext cx="27274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1- In the Search or Call field, enter the phone number.  You can also search for people within your organization by typing their name.  </a:t>
            </a:r>
          </a:p>
          <a:p>
            <a:endParaRPr lang="en-US" sz="1200"/>
          </a:p>
          <a:p>
            <a:r>
              <a:rPr lang="en-US" sz="1200"/>
              <a:t>2 – Click on the green phone icon to place the call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59" y="836338"/>
            <a:ext cx="5326934" cy="34774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3568759" y="983937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1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513943" y="1361991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079" y="1022094"/>
            <a:ext cx="3223076" cy="264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27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 Controls and Features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816" y="1070821"/>
            <a:ext cx="308164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While you are in the middle of an active call, you have several controls and features.  You can mute yourself, adjust the volume, and more.</a:t>
            </a:r>
          </a:p>
          <a:p>
            <a:endParaRPr lang="en-US" sz="1200"/>
          </a:p>
          <a:p>
            <a:r>
              <a:rPr lang="en-US" sz="1200"/>
              <a:t>The keypad can be used to enter numbers in various menus (Press 1 to reach an operator, </a:t>
            </a:r>
            <a:r>
              <a:rPr lang="en-US" sz="1200" err="1"/>
              <a:t>etc</a:t>
            </a:r>
            <a:r>
              <a:rPr lang="en-US" sz="1200"/>
              <a:t>)</a:t>
            </a:r>
          </a:p>
          <a:p>
            <a:endParaRPr lang="en-US" sz="1200"/>
          </a:p>
          <a:p>
            <a:r>
              <a:rPr lang="en-US" sz="1200"/>
              <a:t>From the more button you can place a call on hold, transfer calls or do a conference call.</a:t>
            </a:r>
          </a:p>
          <a:p>
            <a:endParaRPr lang="en-US" sz="1200"/>
          </a:p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47" y="949715"/>
            <a:ext cx="4371592" cy="359075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93" y="1692811"/>
            <a:ext cx="1398305" cy="2211272"/>
          </a:xfrm>
          <a:prstGeom prst="rect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93" y="2455816"/>
            <a:ext cx="2060995" cy="1448267"/>
          </a:xfrm>
          <a:prstGeom prst="rect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5724643" y="3904083"/>
            <a:ext cx="225955" cy="234365"/>
          </a:xfrm>
          <a:prstGeom prst="straightConnector1">
            <a:avLst/>
          </a:prstGeom>
          <a:ln w="22225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321914" y="3904084"/>
            <a:ext cx="1" cy="234364"/>
          </a:xfrm>
          <a:prstGeom prst="straightConnector1">
            <a:avLst/>
          </a:prstGeom>
          <a:ln w="22225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783818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Transfer a Call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396" y="1276350"/>
            <a:ext cx="27432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From the More button:</a:t>
            </a:r>
          </a:p>
          <a:p>
            <a:endParaRPr lang="en-US" sz="1400"/>
          </a:p>
          <a:p>
            <a:r>
              <a:rPr lang="en-US" sz="1400"/>
              <a:t>1 - In the ‘Transfer to’ field, enter the phone number or name of the recipient.   When the phone icon turns green, click to transfer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35366"/>
            <a:ext cx="3366159" cy="411589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5068671" y="2391413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52835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Conference Call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810" y="1560151"/>
            <a:ext cx="236318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From the more button:</a:t>
            </a:r>
          </a:p>
          <a:p>
            <a:endParaRPr lang="en-US" sz="1400"/>
          </a:p>
          <a:p>
            <a:r>
              <a:rPr lang="en-US" sz="1400"/>
              <a:t>1 - Type the number or name of the person in the ‘Invite Participants’ field.</a:t>
            </a:r>
          </a:p>
          <a:p>
            <a:endParaRPr lang="en-US" sz="1400"/>
          </a:p>
          <a:p>
            <a:r>
              <a:rPr lang="en-US" sz="1400"/>
              <a:t>2 – Click the green conference icon to join the participant to the call</a:t>
            </a:r>
          </a:p>
          <a:p>
            <a:endParaRPr lang="en-US" sz="1400"/>
          </a:p>
          <a:p>
            <a:endParaRPr 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42" y="716105"/>
            <a:ext cx="4916858" cy="38772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ight Arrow 6"/>
          <p:cNvSpPr/>
          <p:nvPr/>
        </p:nvSpPr>
        <p:spPr>
          <a:xfrm>
            <a:off x="6626662" y="1173101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18" y="1661030"/>
            <a:ext cx="251482" cy="266723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7781409" y="1661030"/>
            <a:ext cx="366077" cy="214973"/>
          </a:xfrm>
          <a:prstGeom prst="rightArrow">
            <a:avLst>
              <a:gd name="adj1" fmla="val 50000"/>
              <a:gd name="adj2" fmla="val 24081"/>
            </a:avLst>
          </a:prstGeom>
          <a:solidFill>
            <a:srgbClr val="F383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59439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Softphone – Voice Messages Tab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651" y="1106811"/>
            <a:ext cx="228326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Voice messages include time and date stamps, and also displays with a red number showing how many unheard  messages you have.</a:t>
            </a:r>
          </a:p>
          <a:p>
            <a:endParaRPr lang="en-US" sz="1200"/>
          </a:p>
          <a:p>
            <a:r>
              <a:rPr lang="en-US" sz="1200"/>
              <a:t>Click on the unheard message and then click the play button.</a:t>
            </a:r>
          </a:p>
          <a:p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 sz="10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74" y="933450"/>
            <a:ext cx="5678926" cy="37347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2893574" y="2805049"/>
            <a:ext cx="443392" cy="415636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68540" y="2541813"/>
            <a:ext cx="443392" cy="415636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90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30">
                <a:solidFill>
                  <a:schemeClr val="bg1"/>
                </a:solidFill>
              </a:rPr>
              <a:t>Meetings Tab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C17325-15EE-4AF6-9A4A-F6045EBB46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17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Meetings Tab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892" y="823091"/>
            <a:ext cx="4939608" cy="37665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469" y="2172165"/>
            <a:ext cx="2331365" cy="2285200"/>
          </a:xfrm>
          <a:prstGeom prst="rect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407" y="967550"/>
            <a:ext cx="2638793" cy="838317"/>
          </a:xfrm>
          <a:prstGeom prst="rect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5171090" y="2238703"/>
            <a:ext cx="648317" cy="126125"/>
          </a:xfrm>
          <a:prstGeom prst="straightConnector1">
            <a:avLst/>
          </a:prstGeom>
          <a:ln w="254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323490" y="1709186"/>
            <a:ext cx="423041" cy="203097"/>
          </a:xfrm>
          <a:prstGeom prst="straightConnector1">
            <a:avLst/>
          </a:prstGeom>
          <a:ln w="254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TextBox 13"/>
          <p:cNvSpPr txBox="1"/>
          <p:nvPr/>
        </p:nvSpPr>
        <p:spPr>
          <a:xfrm>
            <a:off x="443002" y="1165991"/>
            <a:ext cx="28141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From the Meetings Tab, you can start a meeting in your </a:t>
            </a:r>
            <a:r>
              <a:rPr lang="en-US" sz="1400" err="1"/>
              <a:t>Webex</a:t>
            </a:r>
            <a:r>
              <a:rPr lang="en-US" sz="1400"/>
              <a:t> Personal Room.</a:t>
            </a:r>
          </a:p>
          <a:p>
            <a:endParaRPr lang="en-US" sz="1400"/>
          </a:p>
          <a:p>
            <a:r>
              <a:rPr lang="en-US" sz="1400"/>
              <a:t>You can join other </a:t>
            </a:r>
            <a:r>
              <a:rPr lang="en-US" sz="1400" err="1"/>
              <a:t>webex</a:t>
            </a:r>
            <a:r>
              <a:rPr lang="en-US" sz="1400"/>
              <a:t> meetings, as well as see a list of all upcoming meetings</a:t>
            </a:r>
          </a:p>
        </p:txBody>
      </p:sp>
    </p:spTree>
    <p:extLst>
      <p:ext uri="{BB962C8B-B14F-4D97-AF65-F5344CB8AC3E}">
        <p14:creationId xmlns:p14="http://schemas.microsoft.com/office/powerpoint/2010/main" val="414476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30">
                <a:solidFill>
                  <a:schemeClr val="bg1"/>
                </a:solidFill>
              </a:rPr>
              <a:t>Jabber: Mobile Device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C17325-15EE-4AF6-9A4A-F6045EBB46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63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580598" y="266310"/>
            <a:ext cx="5314950" cy="514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400"/>
            </a:pPr>
            <a:r>
              <a:rPr lang="en-US"/>
              <a:t>Access Mobile Jabber</a:t>
            </a:r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ldNum" idx="12"/>
          </p:nvPr>
        </p:nvSpPr>
        <p:spPr>
          <a:xfrm>
            <a:off x="7486650" y="4810899"/>
            <a:ext cx="171450" cy="1714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153" name="Google Shape;15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9366" y="602531"/>
            <a:ext cx="2286436" cy="394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5829" y="3280489"/>
            <a:ext cx="3222662" cy="101176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/>
          <p:nvPr/>
        </p:nvSpPr>
        <p:spPr>
          <a:xfrm>
            <a:off x="2198231" y="3333610"/>
            <a:ext cx="1098612" cy="90552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Neue Haas Grotesk Text Std"/>
              <a:ea typeface="Neue Haas Grotesk Text Std"/>
              <a:cs typeface="Neue Haas Grotesk Text Std"/>
              <a:sym typeface="Neue Haas Grotesk Text St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203" y="897894"/>
            <a:ext cx="494494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b="1"/>
              <a:t>Download the Mobile App from your cellphone App Store</a:t>
            </a:r>
            <a:r>
              <a:rPr lang="en-US" sz="1200"/>
              <a:t>:</a:t>
            </a:r>
            <a:endParaRPr lang="en-US"/>
          </a:p>
          <a:p>
            <a:pPr marL="171450" indent="-171450">
              <a:buFont typeface="Arial"/>
              <a:buChar char="•"/>
            </a:pPr>
            <a:endParaRPr lang="en-US" sz="1200" b="1"/>
          </a:p>
          <a:p>
            <a:pPr marL="171450" indent="-171450">
              <a:buFont typeface="Arial"/>
              <a:buChar char="•"/>
            </a:pPr>
            <a:r>
              <a:rPr lang="en-US" sz="1200" b="1"/>
              <a:t>Login with HarvardKey</a:t>
            </a:r>
          </a:p>
          <a:p>
            <a:pPr marL="171450" indent="-171450">
              <a:buFont typeface="Arial"/>
              <a:buChar char="•"/>
            </a:pPr>
            <a:endParaRPr lang="en-US" sz="1200"/>
          </a:p>
        </p:txBody>
      </p:sp>
      <p:pic>
        <p:nvPicPr>
          <p:cNvPr id="9" name="Picture 2" descr="Image result for jabber symb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30" y="939753"/>
            <a:ext cx="252589" cy="25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055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07" y="316181"/>
            <a:ext cx="7086600" cy="685800"/>
          </a:xfrm>
        </p:spPr>
        <p:txBody>
          <a:bodyPr/>
          <a:lstStyle/>
          <a:p>
            <a:r>
              <a:rPr lang="en-US"/>
              <a:t>Contacts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39" y="64998"/>
            <a:ext cx="2141435" cy="46350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4556247" y="465606"/>
            <a:ext cx="626425" cy="0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TextBox 19"/>
          <p:cNvSpPr txBox="1"/>
          <p:nvPr/>
        </p:nvSpPr>
        <p:spPr>
          <a:xfrm>
            <a:off x="3313338" y="1909641"/>
            <a:ext cx="1514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Tap Contacts to call or chat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46302" y="641004"/>
            <a:ext cx="1514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Search for – or call a contact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65703" y="255023"/>
            <a:ext cx="1514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Add a new contact, favorites, or create a group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86957" y="189766"/>
            <a:ext cx="1451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Tap photo to access Main Screen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093606" y="760021"/>
            <a:ext cx="411926" cy="5252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757220" y="2073043"/>
            <a:ext cx="411926" cy="5252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207972" y="460354"/>
            <a:ext cx="382299" cy="0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469357" y="567648"/>
            <a:ext cx="602188" cy="2591485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6733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Login and </a:t>
            </a:r>
            <a:br>
              <a:rPr lang="en-US"/>
            </a:br>
            <a:r>
              <a:rPr lang="en-US"/>
              <a:t>Hub Screen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71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07" y="316181"/>
            <a:ext cx="7086600" cy="685800"/>
          </a:xfrm>
        </p:spPr>
        <p:txBody>
          <a:bodyPr/>
          <a:lstStyle/>
          <a:p>
            <a:r>
              <a:rPr lang="en-US"/>
              <a:t>Main Screen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07" y="612868"/>
            <a:ext cx="1860880" cy="4027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019051" y="1128579"/>
            <a:ext cx="1514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View or change your status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9051" y="1655287"/>
            <a:ext cx="1514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Access your voicemail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19051" y="2254895"/>
            <a:ext cx="1514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Change Your Settings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27192" y="1360620"/>
            <a:ext cx="535752" cy="0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451018" y="1775771"/>
            <a:ext cx="411926" cy="5252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451018" y="2378005"/>
            <a:ext cx="411926" cy="5252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925243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817" y="783771"/>
            <a:ext cx="1774898" cy="38416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23" y="750550"/>
            <a:ext cx="1805595" cy="390811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5126304" y="1455622"/>
            <a:ext cx="633228" cy="0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26304" y="1455622"/>
            <a:ext cx="686019" cy="1626025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TextBox 10"/>
          <p:cNvSpPr txBox="1"/>
          <p:nvPr/>
        </p:nvSpPr>
        <p:spPr>
          <a:xfrm>
            <a:off x="1144857" y="1319551"/>
            <a:ext cx="18941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Tap to change your status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897053" y="1442662"/>
            <a:ext cx="475539" cy="0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412311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79713" y="171228"/>
            <a:ext cx="5314950" cy="514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400"/>
            </a:pPr>
            <a:r>
              <a:rPr lang="en-US"/>
              <a:t>Chats | Group Chats</a:t>
            </a:r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ldNum" idx="12"/>
          </p:nvPr>
        </p:nvSpPr>
        <p:spPr>
          <a:xfrm>
            <a:off x="7486650" y="4810899"/>
            <a:ext cx="171450" cy="1714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42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98" name="Google Shape;198;p27"/>
          <p:cNvSpPr txBox="1"/>
          <p:nvPr/>
        </p:nvSpPr>
        <p:spPr>
          <a:xfrm>
            <a:off x="225645" y="847011"/>
            <a:ext cx="1965352" cy="157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000">
                <a:solidFill>
                  <a:schemeClr val="dk1"/>
                </a:solidFill>
                <a:latin typeface="Neue Haas Grotesk Text Std"/>
                <a:ea typeface="Neue Haas Grotesk Text Std"/>
                <a:cs typeface="Neue Haas Grotesk Text Std"/>
                <a:sym typeface="Neue Haas Grotesk Text Std"/>
              </a:rPr>
              <a:t>Click on a contact to send a Chat message or search for a contact and then send a chat.</a:t>
            </a:r>
            <a:endParaRPr sz="1000">
              <a:solidFill>
                <a:schemeClr val="dk1"/>
              </a:solidFill>
              <a:latin typeface="Neue Haas Grotesk Text Std"/>
              <a:ea typeface="Neue Haas Grotesk Text Std"/>
              <a:cs typeface="Neue Haas Grotesk Text Std"/>
              <a:sym typeface="Neue Haas Grotesk Text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264" y="520761"/>
            <a:ext cx="1928666" cy="4174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87805" y="3317573"/>
            <a:ext cx="1549730" cy="24622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/>
              <a:t>Enter Message Here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545317" y="3642564"/>
            <a:ext cx="0" cy="537551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11" y="400632"/>
            <a:ext cx="2277836" cy="4049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824039" y="1377600"/>
            <a:ext cx="1549730" cy="55399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/>
              <a:t>Click here to add more participants and start a group chat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545317" y="965447"/>
            <a:ext cx="0" cy="369729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081228" y="961712"/>
            <a:ext cx="824250" cy="139755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08" y="520761"/>
            <a:ext cx="1928844" cy="41748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627489" y="4181503"/>
            <a:ext cx="409699" cy="421573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55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8"/>
          <p:cNvSpPr txBox="1">
            <a:spLocks noGrp="1"/>
          </p:cNvSpPr>
          <p:nvPr>
            <p:ph type="title"/>
          </p:nvPr>
        </p:nvSpPr>
        <p:spPr>
          <a:xfrm>
            <a:off x="405246" y="211118"/>
            <a:ext cx="5314950" cy="514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400"/>
            </a:pPr>
            <a:r>
              <a:rPr lang="en-US"/>
              <a:t>Calling |  Call History</a:t>
            </a:r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ldNum" idx="12"/>
          </p:nvPr>
        </p:nvSpPr>
        <p:spPr>
          <a:xfrm>
            <a:off x="7486650" y="4810899"/>
            <a:ext cx="171450" cy="1714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214" name="Google Shape;214;p28"/>
          <p:cNvSpPr txBox="1"/>
          <p:nvPr/>
        </p:nvSpPr>
        <p:spPr>
          <a:xfrm>
            <a:off x="4374278" y="410356"/>
            <a:ext cx="1043969" cy="987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000">
                <a:solidFill>
                  <a:schemeClr val="dk1"/>
                </a:solidFill>
                <a:latin typeface="Neue Haas Grotesk Text Std"/>
                <a:ea typeface="Neue Haas Grotesk Text Std"/>
                <a:cs typeface="Neue Haas Grotesk Text Std"/>
                <a:sym typeface="Neue Haas Grotesk Text Std"/>
              </a:rPr>
              <a:t>Search call history by entering a name or telephone number.</a:t>
            </a:r>
            <a:endParaRPr sz="1000">
              <a:solidFill>
                <a:schemeClr val="dk1"/>
              </a:solidFill>
              <a:latin typeface="Neue Haas Grotesk Text Std"/>
              <a:ea typeface="Neue Haas Grotesk Text Std"/>
              <a:cs typeface="Neue Haas Grotesk Text Std"/>
              <a:sym typeface="Neue Haas Grotesk Text St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66" y="863967"/>
            <a:ext cx="1998930" cy="35536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132190" y="4065863"/>
            <a:ext cx="409699" cy="41563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98;p27"/>
          <p:cNvSpPr txBox="1"/>
          <p:nvPr/>
        </p:nvSpPr>
        <p:spPr>
          <a:xfrm>
            <a:off x="151484" y="1015833"/>
            <a:ext cx="1537841" cy="85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000">
                <a:solidFill>
                  <a:schemeClr val="dk1"/>
                </a:solidFill>
                <a:latin typeface="Neue Haas Grotesk Text Std"/>
                <a:ea typeface="Neue Haas Grotesk Text Std"/>
                <a:cs typeface="Neue Haas Grotesk Text Std"/>
                <a:sym typeface="Neue Haas Grotesk Text Std"/>
              </a:rPr>
              <a:t>Click on a contact to place a call or find the contact in your call history and then place the call</a:t>
            </a:r>
            <a:endParaRPr sz="1000">
              <a:solidFill>
                <a:schemeClr val="dk1"/>
              </a:solidFill>
              <a:latin typeface="Neue Haas Grotesk Text Std"/>
              <a:ea typeface="Neue Haas Grotesk Text Std"/>
              <a:cs typeface="Neue Haas Grotesk Text Std"/>
              <a:sym typeface="Neue Haas Grotesk Text St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46488" y="3877298"/>
            <a:ext cx="1251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Tap ellipsis to </a:t>
            </a:r>
          </a:p>
          <a:p>
            <a:r>
              <a:rPr lang="en-US" sz="1000"/>
              <a:t>access dial pad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88" y="561768"/>
            <a:ext cx="2168917" cy="38558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428408" y="664231"/>
            <a:ext cx="7540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Contacts</a:t>
            </a:r>
          </a:p>
        </p:txBody>
      </p:sp>
      <p:cxnSp>
        <p:nvCxnSpPr>
          <p:cNvPr id="16" name="Google Shape;224;p29"/>
          <p:cNvCxnSpPr/>
          <p:nvPr/>
        </p:nvCxnSpPr>
        <p:spPr>
          <a:xfrm>
            <a:off x="1039091" y="1710047"/>
            <a:ext cx="890175" cy="540327"/>
          </a:xfrm>
          <a:prstGeom prst="straightConnector1">
            <a:avLst/>
          </a:prstGeom>
          <a:noFill/>
          <a:ln w="12700" cap="sq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" name="Google Shape;224;p29"/>
          <p:cNvCxnSpPr/>
          <p:nvPr/>
        </p:nvCxnSpPr>
        <p:spPr>
          <a:xfrm flipH="1">
            <a:off x="3908987" y="853133"/>
            <a:ext cx="504770" cy="208499"/>
          </a:xfrm>
          <a:prstGeom prst="straightConnector1">
            <a:avLst/>
          </a:prstGeom>
          <a:noFill/>
          <a:ln w="12700" cap="sq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1" name="Google Shape;224;p29"/>
          <p:cNvCxnSpPr>
            <a:stCxn id="6" idx="1"/>
          </p:cNvCxnSpPr>
          <p:nvPr/>
        </p:nvCxnSpPr>
        <p:spPr>
          <a:xfrm flipH="1" flipV="1">
            <a:off x="3853365" y="3894251"/>
            <a:ext cx="393123" cy="183102"/>
          </a:xfrm>
          <a:prstGeom prst="straightConnector1">
            <a:avLst/>
          </a:prstGeom>
          <a:noFill/>
          <a:ln w="12700" cap="sq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4" name="Google Shape;224;p29"/>
          <p:cNvCxnSpPr/>
          <p:nvPr/>
        </p:nvCxnSpPr>
        <p:spPr>
          <a:xfrm flipV="1">
            <a:off x="5321557" y="3283527"/>
            <a:ext cx="942677" cy="776874"/>
          </a:xfrm>
          <a:prstGeom prst="straightConnector1">
            <a:avLst/>
          </a:prstGeom>
          <a:noFill/>
          <a:ln w="12700" cap="sq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6" name="Google Shape;224;p29"/>
          <p:cNvCxnSpPr/>
          <p:nvPr/>
        </p:nvCxnSpPr>
        <p:spPr>
          <a:xfrm flipH="1">
            <a:off x="8151084" y="839274"/>
            <a:ext cx="311412" cy="0"/>
          </a:xfrm>
          <a:prstGeom prst="straightConnector1">
            <a:avLst/>
          </a:prstGeom>
          <a:noFill/>
          <a:ln w="12700" cap="sq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9" name="Google Shape;214;p28"/>
          <p:cNvSpPr txBox="1"/>
          <p:nvPr/>
        </p:nvSpPr>
        <p:spPr>
          <a:xfrm>
            <a:off x="4277588" y="1796917"/>
            <a:ext cx="1043969" cy="493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000">
                <a:solidFill>
                  <a:schemeClr val="dk1"/>
                </a:solidFill>
                <a:latin typeface="Neue Haas Grotesk Text Std"/>
                <a:ea typeface="Neue Haas Grotesk Text Std"/>
                <a:cs typeface="Neue Haas Grotesk Text Std"/>
                <a:sym typeface="Neue Haas Grotesk Text Std"/>
              </a:rPr>
              <a:t>View calls that you missed</a:t>
            </a:r>
            <a:endParaRPr sz="1000">
              <a:solidFill>
                <a:schemeClr val="dk1"/>
              </a:solidFill>
              <a:latin typeface="Neue Haas Grotesk Text Std"/>
              <a:ea typeface="Neue Haas Grotesk Text Std"/>
              <a:cs typeface="Neue Haas Grotesk Text Std"/>
              <a:sym typeface="Neue Haas Grotesk Text Std"/>
            </a:endParaRPr>
          </a:p>
        </p:txBody>
      </p:sp>
      <p:cxnSp>
        <p:nvCxnSpPr>
          <p:cNvPr id="31" name="Google Shape;224;p29"/>
          <p:cNvCxnSpPr/>
          <p:nvPr/>
        </p:nvCxnSpPr>
        <p:spPr>
          <a:xfrm flipH="1" flipV="1">
            <a:off x="3560657" y="1397799"/>
            <a:ext cx="754348" cy="474856"/>
          </a:xfrm>
          <a:prstGeom prst="straightConnector1">
            <a:avLst/>
          </a:prstGeom>
          <a:noFill/>
          <a:ln w="12700" cap="sq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1224423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>
            <a:spLocks noGrp="1"/>
          </p:cNvSpPr>
          <p:nvPr>
            <p:ph type="title"/>
          </p:nvPr>
        </p:nvSpPr>
        <p:spPr>
          <a:xfrm>
            <a:off x="256804" y="261702"/>
            <a:ext cx="5314950" cy="514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400"/>
            </a:pPr>
            <a:r>
              <a:rPr lang="en-US"/>
              <a:t>Voicemail</a:t>
            </a:r>
            <a:endParaRPr/>
          </a:p>
        </p:txBody>
      </p:sp>
      <p:sp>
        <p:nvSpPr>
          <p:cNvPr id="233" name="Google Shape;233;p30"/>
          <p:cNvSpPr txBox="1">
            <a:spLocks noGrp="1"/>
          </p:cNvSpPr>
          <p:nvPr>
            <p:ph type="sldNum" idx="12"/>
          </p:nvPr>
        </p:nvSpPr>
        <p:spPr>
          <a:xfrm>
            <a:off x="7486650" y="4810899"/>
            <a:ext cx="171450" cy="1714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44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18" y="546264"/>
            <a:ext cx="2211037" cy="3930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30" y="599703"/>
            <a:ext cx="1766667" cy="3823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60" y="1998575"/>
            <a:ext cx="1944639" cy="764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818" y="1408951"/>
            <a:ext cx="1971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From the Main Screen, click on Voicemail to view and listen to voicemail messages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72642" y="1998575"/>
            <a:ext cx="1453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Play, rewind, forward, </a:t>
            </a:r>
          </a:p>
          <a:p>
            <a:r>
              <a:rPr lang="en-US" sz="1000"/>
              <a:t>and more</a:t>
            </a:r>
          </a:p>
        </p:txBody>
      </p:sp>
      <p:cxnSp>
        <p:nvCxnSpPr>
          <p:cNvPr id="11" name="Google Shape;224;p29"/>
          <p:cNvCxnSpPr/>
          <p:nvPr/>
        </p:nvCxnSpPr>
        <p:spPr>
          <a:xfrm>
            <a:off x="1805104" y="1710047"/>
            <a:ext cx="564078" cy="0"/>
          </a:xfrm>
          <a:prstGeom prst="straightConnector1">
            <a:avLst/>
          </a:prstGeom>
          <a:noFill/>
          <a:ln w="12700" cap="sq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3" name="Google Shape;224;p29"/>
          <p:cNvCxnSpPr/>
          <p:nvPr/>
        </p:nvCxnSpPr>
        <p:spPr>
          <a:xfrm flipH="1">
            <a:off x="6851799" y="2198630"/>
            <a:ext cx="368453" cy="0"/>
          </a:xfrm>
          <a:prstGeom prst="straightConnector1">
            <a:avLst/>
          </a:prstGeom>
          <a:noFill/>
          <a:ln w="12700" cap="sq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930454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"/>
          <p:cNvSpPr txBox="1">
            <a:spLocks noGrp="1"/>
          </p:cNvSpPr>
          <p:nvPr>
            <p:ph type="title"/>
          </p:nvPr>
        </p:nvSpPr>
        <p:spPr>
          <a:xfrm>
            <a:off x="432707" y="263586"/>
            <a:ext cx="5314950" cy="514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400"/>
            </a:pPr>
            <a:r>
              <a:rPr lang="en-US"/>
              <a:t>Meetings</a:t>
            </a:r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sldNum" idx="12"/>
          </p:nvPr>
        </p:nvSpPr>
        <p:spPr>
          <a:xfrm>
            <a:off x="7486650" y="4810899"/>
            <a:ext cx="171450" cy="1714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45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242" name="Google Shape;24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5425" y="520761"/>
            <a:ext cx="2458564" cy="3968112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43" name="Google Shape;243;p31"/>
          <p:cNvSpPr txBox="1"/>
          <p:nvPr/>
        </p:nvSpPr>
        <p:spPr>
          <a:xfrm>
            <a:off x="518062" y="1023110"/>
            <a:ext cx="2859719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350">
                <a:solidFill>
                  <a:schemeClr val="dk1"/>
                </a:solidFill>
                <a:latin typeface="Neue Haas Grotesk Text Std"/>
                <a:ea typeface="Neue Haas Grotesk Text Std"/>
                <a:cs typeface="Neue Haas Grotesk Text Std"/>
                <a:sym typeface="Neue Haas Grotesk Text Std"/>
              </a:rPr>
              <a:t>If Cisco </a:t>
            </a:r>
            <a:r>
              <a:rPr lang="en-US" sz="1350" err="1">
                <a:solidFill>
                  <a:schemeClr val="dk1"/>
                </a:solidFill>
                <a:latin typeface="Neue Haas Grotesk Text Std"/>
                <a:ea typeface="Neue Haas Grotesk Text Std"/>
                <a:cs typeface="Neue Haas Grotesk Text Std"/>
                <a:sym typeface="Neue Haas Grotesk Text Std"/>
              </a:rPr>
              <a:t>Webex</a:t>
            </a:r>
            <a:r>
              <a:rPr lang="en-US" sz="1350">
                <a:solidFill>
                  <a:schemeClr val="dk1"/>
                </a:solidFill>
                <a:latin typeface="Neue Haas Grotesk Text Std"/>
                <a:ea typeface="Neue Haas Grotesk Text Std"/>
                <a:cs typeface="Neue Haas Grotesk Text Std"/>
                <a:sym typeface="Neue Haas Grotesk Text Std"/>
              </a:rPr>
              <a:t> is integrated with your Jabber, you can set up to review meetings here.</a:t>
            </a:r>
            <a:endParaRPr sz="1350">
              <a:solidFill>
                <a:schemeClr val="dk1"/>
              </a:solidFill>
              <a:latin typeface="Neue Haas Grotesk Text Std"/>
              <a:ea typeface="Neue Haas Grotesk Text Std"/>
              <a:cs typeface="Neue Haas Grotesk Text Std"/>
              <a:sym typeface="Neue Haas Grotesk Text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07" y="445770"/>
            <a:ext cx="1924450" cy="41653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337958" y="4174176"/>
            <a:ext cx="409699" cy="366699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oogle Shape;224;p29"/>
          <p:cNvCxnSpPr/>
          <p:nvPr/>
        </p:nvCxnSpPr>
        <p:spPr>
          <a:xfrm flipV="1">
            <a:off x="5795213" y="3449782"/>
            <a:ext cx="1027161" cy="813460"/>
          </a:xfrm>
          <a:prstGeom prst="straightConnector1">
            <a:avLst/>
          </a:prstGeom>
          <a:noFill/>
          <a:ln w="12700" cap="sq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101809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>
            <a:spLocks noGrp="1"/>
          </p:cNvSpPr>
          <p:nvPr>
            <p:ph type="title"/>
          </p:nvPr>
        </p:nvSpPr>
        <p:spPr>
          <a:xfrm>
            <a:off x="260233" y="255879"/>
            <a:ext cx="5314950" cy="514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400"/>
            </a:pPr>
            <a:r>
              <a:rPr lang="en-US"/>
              <a:t>Settings</a:t>
            </a:r>
            <a:endParaRPr/>
          </a:p>
        </p:txBody>
      </p:sp>
      <p:sp>
        <p:nvSpPr>
          <p:cNvPr id="249" name="Google Shape;249;p32"/>
          <p:cNvSpPr txBox="1">
            <a:spLocks noGrp="1"/>
          </p:cNvSpPr>
          <p:nvPr>
            <p:ph type="sldNum" idx="12"/>
          </p:nvPr>
        </p:nvSpPr>
        <p:spPr>
          <a:xfrm>
            <a:off x="7486650" y="4810899"/>
            <a:ext cx="171450" cy="1714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250" name="Google Shape;25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3731" y="647205"/>
            <a:ext cx="1921669" cy="3421856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51" name="Google Shape;25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3890" y="647205"/>
            <a:ext cx="1914525" cy="3407569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52" name="Google Shape;252;p32"/>
          <p:cNvSpPr txBox="1"/>
          <p:nvPr/>
        </p:nvSpPr>
        <p:spPr>
          <a:xfrm>
            <a:off x="198183" y="2216167"/>
            <a:ext cx="2174209" cy="497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000">
                <a:solidFill>
                  <a:schemeClr val="dk1"/>
                </a:solidFill>
                <a:latin typeface="Neue Haas Grotesk Text Std"/>
                <a:ea typeface="Neue Haas Grotesk Text Std"/>
                <a:cs typeface="Neue Haas Grotesk Text Std"/>
                <a:sym typeface="Neue Haas Grotesk Text Std"/>
              </a:rPr>
              <a:t>Tap on Settings to review and change setting features. </a:t>
            </a:r>
            <a:endParaRPr sz="1000">
              <a:solidFill>
                <a:schemeClr val="dk1"/>
              </a:solidFill>
              <a:latin typeface="Neue Haas Grotesk Text Std"/>
              <a:ea typeface="Neue Haas Grotesk Text Std"/>
              <a:cs typeface="Neue Haas Grotesk Text Std"/>
              <a:sym typeface="Neue Haas Grotesk Text St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88" y="647205"/>
            <a:ext cx="1766667" cy="3823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eft Brace 2"/>
          <p:cNvSpPr/>
          <p:nvPr/>
        </p:nvSpPr>
        <p:spPr>
          <a:xfrm>
            <a:off x="4484552" y="513054"/>
            <a:ext cx="509179" cy="3708624"/>
          </a:xfrm>
          <a:prstGeom prst="leftBrace">
            <a:avLst/>
          </a:prstGeom>
          <a:noFill/>
          <a:ln w="28575" cap="sq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oogle Shape;224;p29"/>
          <p:cNvCxnSpPr/>
          <p:nvPr/>
        </p:nvCxnSpPr>
        <p:spPr>
          <a:xfrm flipV="1">
            <a:off x="1983179" y="2358133"/>
            <a:ext cx="618840" cy="9233"/>
          </a:xfrm>
          <a:prstGeom prst="straightConnector1">
            <a:avLst/>
          </a:prstGeom>
          <a:noFill/>
          <a:ln w="12700" cap="sq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917631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1539479" y="1006338"/>
            <a:ext cx="5810012" cy="325729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0188" indent="-230188" algn="l" defTabSz="457200" rtl="0" eaLnBrk="1" latinLnBrk="0" hangingPunct="1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5613" indent="-225425" algn="l" defTabSz="457200" rtl="0" eaLnBrk="1" latinLnBrk="0" hangingPunct="1">
              <a:lnSpc>
                <a:spcPct val="100000"/>
              </a:lnSpc>
              <a:spcBef>
                <a:spcPts val="9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-230188" algn="l" defTabSz="457200" rtl="0" eaLnBrk="1" latinLnBrk="0" hangingPunct="1">
              <a:lnSpc>
                <a:spcPct val="100000"/>
              </a:lnSpc>
              <a:spcBef>
                <a:spcPts val="9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rgbClr val="0070C0"/>
              </a:solidFill>
            </a:endParaRPr>
          </a:p>
          <a:p>
            <a:r>
              <a:rPr lang="en-US" sz="1200" b="0"/>
              <a:t>Add Phone Numbers, Websites, and links to Quick Reference Guides.</a:t>
            </a:r>
          </a:p>
          <a:p>
            <a:r>
              <a:rPr lang="en-US" sz="1200" b="0"/>
              <a:t>Add Link to this Presentation.</a:t>
            </a:r>
          </a:p>
          <a:p>
            <a:r>
              <a:rPr lang="en-US" sz="1200" b="0"/>
              <a:t>Send link through Chat Panel for convenience</a:t>
            </a:r>
          </a:p>
          <a:p>
            <a:endParaRPr lang="en-US" sz="1200" b="0"/>
          </a:p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5113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Log-In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765" y="1544864"/>
            <a:ext cx="446749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/>
              <a:t>Click on the Jabber Icon: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 b="1"/>
          </a:p>
          <a:p>
            <a:pPr marL="285750" indent="-285750">
              <a:buFont typeface="Arial"/>
              <a:buChar char="•"/>
            </a:pPr>
            <a:r>
              <a:rPr lang="en-US" b="1"/>
              <a:t>Login with HarvardKey</a:t>
            </a:r>
            <a:endParaRPr lang="en-US"/>
          </a:p>
          <a:p>
            <a:endParaRPr lang="en-US"/>
          </a:p>
        </p:txBody>
      </p:sp>
      <p:pic>
        <p:nvPicPr>
          <p:cNvPr id="7" name="Picture 2" descr="Image result for jabber symbo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69" y="1273481"/>
            <a:ext cx="536581" cy="53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042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Hub Screen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511" y="1294163"/>
            <a:ext cx="326925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1 - Status</a:t>
            </a:r>
          </a:p>
          <a:p>
            <a:endParaRPr lang="en-US" sz="800"/>
          </a:p>
          <a:p>
            <a:r>
              <a:rPr lang="en-US" sz="1400"/>
              <a:t>2 – Search Field</a:t>
            </a:r>
          </a:p>
          <a:p>
            <a:endParaRPr lang="en-US" sz="800"/>
          </a:p>
          <a:p>
            <a:r>
              <a:rPr lang="en-US" sz="1400"/>
              <a:t>3 – Navigation Bar</a:t>
            </a:r>
          </a:p>
          <a:p>
            <a:endParaRPr lang="en-US" sz="800"/>
          </a:p>
          <a:p>
            <a:r>
              <a:rPr lang="en-US" sz="1400"/>
              <a:t>4 – Contacts</a:t>
            </a:r>
          </a:p>
          <a:p>
            <a:endParaRPr lang="en-US" sz="800"/>
          </a:p>
          <a:p>
            <a:r>
              <a:rPr lang="en-US" sz="1400"/>
              <a:t>5 – Menu Gear</a:t>
            </a:r>
          </a:p>
          <a:p>
            <a:endParaRPr lang="en-US" sz="800"/>
          </a:p>
          <a:p>
            <a:r>
              <a:rPr lang="en-US" sz="1400"/>
              <a:t>6 – Phone Controls</a:t>
            </a:r>
          </a:p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54" y="832472"/>
            <a:ext cx="3703507" cy="37810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6D34586-9656-8446-A798-46FF2CA0E085}"/>
              </a:ext>
            </a:extLst>
          </p:cNvPr>
          <p:cNvSpPr/>
          <p:nvPr/>
        </p:nvSpPr>
        <p:spPr>
          <a:xfrm>
            <a:off x="3869810" y="1029543"/>
            <a:ext cx="261378" cy="25571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6D34586-9656-8446-A798-46FF2CA0E085}"/>
              </a:ext>
            </a:extLst>
          </p:cNvPr>
          <p:cNvSpPr/>
          <p:nvPr/>
        </p:nvSpPr>
        <p:spPr>
          <a:xfrm>
            <a:off x="5426065" y="1031028"/>
            <a:ext cx="287603" cy="263135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6D34586-9656-8446-A798-46FF2CA0E085}"/>
              </a:ext>
            </a:extLst>
          </p:cNvPr>
          <p:cNvSpPr/>
          <p:nvPr/>
        </p:nvSpPr>
        <p:spPr>
          <a:xfrm>
            <a:off x="3861413" y="2170048"/>
            <a:ext cx="278173" cy="26551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6D34586-9656-8446-A798-46FF2CA0E085}"/>
              </a:ext>
            </a:extLst>
          </p:cNvPr>
          <p:cNvSpPr/>
          <p:nvPr/>
        </p:nvSpPr>
        <p:spPr>
          <a:xfrm>
            <a:off x="5426065" y="2289906"/>
            <a:ext cx="287602" cy="25930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D34586-9656-8446-A798-46FF2CA0E085}"/>
              </a:ext>
            </a:extLst>
          </p:cNvPr>
          <p:cNvSpPr/>
          <p:nvPr/>
        </p:nvSpPr>
        <p:spPr>
          <a:xfrm>
            <a:off x="6970279" y="765516"/>
            <a:ext cx="278173" cy="26551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D34586-9656-8446-A798-46FF2CA0E085}"/>
              </a:ext>
            </a:extLst>
          </p:cNvPr>
          <p:cNvSpPr/>
          <p:nvPr/>
        </p:nvSpPr>
        <p:spPr>
          <a:xfrm>
            <a:off x="5577493" y="4304052"/>
            <a:ext cx="278173" cy="26551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4302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Jabber:</a:t>
            </a:r>
            <a:br>
              <a:rPr lang="en-US"/>
            </a:br>
            <a:r>
              <a:rPr lang="en-US"/>
              <a:t>Profile and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49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Profile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955" y="1276350"/>
            <a:ext cx="2369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To view your profile:  From the Menu Gear, select File, View My Profile</a:t>
            </a:r>
          </a:p>
          <a:p>
            <a:endParaRPr lang="en-US" sz="1200"/>
          </a:p>
          <a:p>
            <a:r>
              <a:rPr lang="en-US" sz="1200"/>
              <a:t>To view other profiles, right click on their icon.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467" y="769545"/>
            <a:ext cx="1890773" cy="1890773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28" y="698600"/>
            <a:ext cx="3703507" cy="37810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5848532" y="650791"/>
            <a:ext cx="290946" cy="237507"/>
          </a:xfrm>
          <a:prstGeom prst="ellipse">
            <a:avLst/>
          </a:prstGeom>
          <a:noFill/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62" y="1152039"/>
            <a:ext cx="2703165" cy="171247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6529835" y="1876514"/>
            <a:ext cx="761717" cy="0"/>
          </a:xfrm>
          <a:prstGeom prst="straightConnector1">
            <a:avLst/>
          </a:prstGeom>
          <a:ln w="12700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28532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0507-9F86-7A45-BE8E-43760B9F92A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554" y="1146958"/>
            <a:ext cx="3158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Status Colors:</a:t>
            </a:r>
          </a:p>
          <a:p>
            <a:endParaRPr lang="en-US" sz="1200" b="1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200" b="1">
                <a:solidFill>
                  <a:schemeClr val="accent5">
                    <a:lumMod val="75000"/>
                  </a:schemeClr>
                </a:solidFill>
              </a:rPr>
              <a:t>Green </a:t>
            </a:r>
            <a:r>
              <a:rPr lang="en-US" sz="1200"/>
              <a:t>– available and okay to contact you</a:t>
            </a:r>
          </a:p>
          <a:p>
            <a:endParaRPr lang="en-US" sz="1200"/>
          </a:p>
          <a:p>
            <a:r>
              <a:rPr lang="en-US" sz="1200" b="1">
                <a:solidFill>
                  <a:schemeClr val="accent3">
                    <a:lumMod val="75000"/>
                  </a:schemeClr>
                </a:solidFill>
              </a:rPr>
              <a:t>Yellow</a:t>
            </a:r>
            <a:r>
              <a:rPr lang="en-US" sz="1200"/>
              <a:t>: Away from your desk, in a meeting, or on the phone</a:t>
            </a:r>
          </a:p>
          <a:p>
            <a:endParaRPr lang="en-US" sz="1200"/>
          </a:p>
          <a:p>
            <a:r>
              <a:rPr lang="en-US" sz="1200" b="1">
                <a:solidFill>
                  <a:srgbClr val="FF0000"/>
                </a:solidFill>
              </a:rPr>
              <a:t>Red:</a:t>
            </a:r>
            <a:r>
              <a:rPr lang="en-US" sz="1200"/>
              <a:t> Do not disturb; you should not be contacted</a:t>
            </a:r>
          </a:p>
          <a:p>
            <a:endParaRPr lang="en-US" sz="1200"/>
          </a:p>
          <a:p>
            <a:r>
              <a:rPr lang="en-US" sz="1200"/>
              <a:t>You can customize your own message: From the drop down arrow, select Add Custom Status.  </a:t>
            </a:r>
          </a:p>
          <a:p>
            <a:endParaRPr lang="en-US" sz="1200"/>
          </a:p>
          <a:p>
            <a:r>
              <a:rPr lang="en-US" sz="1200"/>
              <a:t>Note: Maximum of 3 customized status per color.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67" y="710949"/>
            <a:ext cx="3821857" cy="39018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624" y="727081"/>
            <a:ext cx="3515216" cy="19433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377" y="1582967"/>
            <a:ext cx="2236207" cy="24689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258054" y="886153"/>
            <a:ext cx="357646" cy="260805"/>
          </a:xfrm>
          <a:prstGeom prst="rect">
            <a:avLst/>
          </a:prstGeom>
          <a:noFill/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706586" y="1036864"/>
            <a:ext cx="449035" cy="0"/>
          </a:xfrm>
          <a:prstGeom prst="straightConnector1">
            <a:avLst/>
          </a:prstGeom>
          <a:ln w="28575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238322" y="1144236"/>
            <a:ext cx="0" cy="438731"/>
          </a:xfrm>
          <a:prstGeom prst="straightConnector1">
            <a:avLst/>
          </a:prstGeom>
          <a:ln w="28575" cap="sq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Rectangle 17"/>
          <p:cNvSpPr/>
          <p:nvPr/>
        </p:nvSpPr>
        <p:spPr>
          <a:xfrm>
            <a:off x="6702778" y="3732768"/>
            <a:ext cx="1534986" cy="260805"/>
          </a:xfrm>
          <a:prstGeom prst="rect">
            <a:avLst/>
          </a:prstGeom>
          <a:noFill/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8272"/>
      </p:ext>
    </p:extLst>
  </p:cSld>
  <p:clrMapOvr>
    <a:masterClrMapping/>
  </p:clrMapOvr>
</p:sld>
</file>

<file path=ppt/theme/theme1.xml><?xml version="1.0" encoding="utf-8"?>
<a:theme xmlns:a="http://schemas.openxmlformats.org/drawingml/2006/main" name="Verizon PowerPoint 2017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52B1E"/>
      </a:accent1>
      <a:accent2>
        <a:srgbClr val="D8DADA"/>
      </a:accent2>
      <a:accent3>
        <a:srgbClr val="FFBC3D"/>
      </a:accent3>
      <a:accent4>
        <a:srgbClr val="ED7000"/>
      </a:accent4>
      <a:accent5>
        <a:srgbClr val="00AC3E"/>
      </a:accent5>
      <a:accent6>
        <a:srgbClr val="0088CE"/>
      </a:accent6>
      <a:hlink>
        <a:srgbClr val="000000"/>
      </a:hlink>
      <a:folHlink>
        <a:srgbClr val="0088CE"/>
      </a:folHlink>
    </a:clrScheme>
    <a:fontScheme name="Verizon Theme">
      <a:majorFont>
        <a:latin typeface="Verizon NHG DS"/>
        <a:ea typeface=""/>
        <a:cs typeface=""/>
      </a:majorFont>
      <a:minorFont>
        <a:latin typeface="Verizon NHG TX"/>
        <a:ea typeface=""/>
        <a:cs typeface=""/>
      </a:minorFont>
    </a:fontScheme>
    <a:fmtScheme name="Verizon PowerPoint 2017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sq" cmpd="sng" algn="ctr">
          <a:solidFill>
            <a:schemeClr val="phClr"/>
          </a:solidFill>
          <a:prstDash val="solid"/>
        </a:ln>
        <a:ln w="6350" cap="sq" cmpd="sng" algn="ctr">
          <a:solidFill>
            <a:schemeClr val="phClr"/>
          </a:solidFill>
          <a:prstDash val="solid"/>
        </a:ln>
        <a:ln w="635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/>
      <a:style>
        <a:lnRef idx="1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Verizon_PPT_Template_VZNHG_Widescreen_041619" id="{278BAB7C-7721-064F-BB4A-1F869CB559E0}" vid="{C73159AF-ED61-7448-8A7A-CE5F3BC2D5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c2657d41-d547-4a2b-8ffe-29fc0c2f2e9b">
      <Value>Jabber Guides HU Custom</Value>
    </Document_x0020_Type>
    <SharedWithUsers xmlns="d6102c02-c387-4e05-aee2-a30aa4ebf531">
      <UserInfo>
        <DisplayName>Theodos, Jennifer</DisplayName>
        <AccountId>240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0B81810165124C99A4E461B0F18063" ma:contentTypeVersion="5" ma:contentTypeDescription="Create a new document." ma:contentTypeScope="" ma:versionID="69f6c25da655642a8886f4d9a8b06470">
  <xsd:schema xmlns:xsd="http://www.w3.org/2001/XMLSchema" xmlns:xs="http://www.w3.org/2001/XMLSchema" xmlns:p="http://schemas.microsoft.com/office/2006/metadata/properties" xmlns:ns2="d6102c02-c387-4e05-aee2-a30aa4ebf531" xmlns:ns3="c2657d41-d547-4a2b-8ffe-29fc0c2f2e9b" targetNamespace="http://schemas.microsoft.com/office/2006/metadata/properties" ma:root="true" ma:fieldsID="5e341e542a0b9703e8d250a225596f94" ns2:_="" ns3:_="">
    <xsd:import namespace="d6102c02-c387-4e05-aee2-a30aa4ebf531"/>
    <xsd:import namespace="c2657d41-d547-4a2b-8ffe-29fc0c2f2e9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Document_x0020_Typ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02c02-c387-4e05-aee2-a30aa4ebf5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657d41-d547-4a2b-8ffe-29fc0c2f2e9b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0" nillable="true" ma:displayName="Document Type" ma:default="Jabber Guides HU Custom" ma:internalName="Document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Jabber Guides HU Custom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355D07-67A7-427E-BFCD-E1FEEFF1DC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3D80FB-A386-44C1-8589-E735F10EF6C3}">
  <ds:schemaRefs>
    <ds:schemaRef ds:uri="c2657d41-d547-4a2b-8ffe-29fc0c2f2e9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d6102c02-c387-4e05-aee2-a30aa4ebf53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2337D9D-30FD-4407-8007-030AB9CA16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102c02-c387-4e05-aee2-a30aa4ebf531"/>
    <ds:schemaRef ds:uri="c2657d41-d547-4a2b-8ffe-29fc0c2f2e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Verizon_PPT_Template_VZNHG_Widescreen_041619</Template>
  <TotalTime>562</TotalTime>
  <Words>1443</Words>
  <Application>Microsoft Office PowerPoint</Application>
  <PresentationFormat>On-screen Show (16:9)</PresentationFormat>
  <Paragraphs>351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Neue Haas Grotesk Text Std</vt:lpstr>
      <vt:lpstr>Neue Haas Grotesk Text Std 55 Roman</vt:lpstr>
      <vt:lpstr>Verizon NHG DS</vt:lpstr>
      <vt:lpstr>Verizon NHG TX</vt:lpstr>
      <vt:lpstr>Wingdings</vt:lpstr>
      <vt:lpstr>Verizon PowerPoint 2017</vt:lpstr>
      <vt:lpstr>Getting Started with HarvardPhone Jabber</vt:lpstr>
      <vt:lpstr>Jabber: Overview</vt:lpstr>
      <vt:lpstr>Table of contents</vt:lpstr>
      <vt:lpstr>Login and  Hub Screen Overview</vt:lpstr>
      <vt:lpstr>Log-In</vt:lpstr>
      <vt:lpstr>Hub Screen Overview</vt:lpstr>
      <vt:lpstr>Jabber: Profile and Status</vt:lpstr>
      <vt:lpstr>Profile</vt:lpstr>
      <vt:lpstr>Status</vt:lpstr>
      <vt:lpstr>Jabber: Menu and Settings Gear</vt:lpstr>
      <vt:lpstr>Menu and Settings Gear</vt:lpstr>
      <vt:lpstr>Options - General</vt:lpstr>
      <vt:lpstr>Options - Chats</vt:lpstr>
      <vt:lpstr>Options - Status</vt:lpstr>
      <vt:lpstr>Options - Locations</vt:lpstr>
      <vt:lpstr>Options - Notifications</vt:lpstr>
      <vt:lpstr>Jabber: Contacts</vt:lpstr>
      <vt:lpstr>Contacts: Add a New Contact</vt:lpstr>
      <vt:lpstr>Contacts: Groups</vt:lpstr>
      <vt:lpstr>Contacts: Add Contact to Group</vt:lpstr>
      <vt:lpstr>Instant Messaging</vt:lpstr>
      <vt:lpstr>Instant Message: Sending</vt:lpstr>
      <vt:lpstr>Instant Message: Options</vt:lpstr>
      <vt:lpstr>Instant Messages: Group Chats</vt:lpstr>
      <vt:lpstr>Instant Messages: Group Chats (cont’d)</vt:lpstr>
      <vt:lpstr>Jabber Softphone</vt:lpstr>
      <vt:lpstr>Softphone – Calls Tab | Call History</vt:lpstr>
      <vt:lpstr>Phone Control</vt:lpstr>
      <vt:lpstr>Answer A Call</vt:lpstr>
      <vt:lpstr>Place A Call</vt:lpstr>
      <vt:lpstr>Call Controls and Features</vt:lpstr>
      <vt:lpstr>Transfer a Call</vt:lpstr>
      <vt:lpstr>Conference Call</vt:lpstr>
      <vt:lpstr>Softphone – Voice Messages Tab</vt:lpstr>
      <vt:lpstr>Meetings Tab</vt:lpstr>
      <vt:lpstr>Meetings Tab</vt:lpstr>
      <vt:lpstr>Jabber: Mobile Device</vt:lpstr>
      <vt:lpstr>Access Mobile Jabber</vt:lpstr>
      <vt:lpstr>Contacts</vt:lpstr>
      <vt:lpstr>Main Screen</vt:lpstr>
      <vt:lpstr>Status</vt:lpstr>
      <vt:lpstr>Chats | Group Chats</vt:lpstr>
      <vt:lpstr>Calling |  Call History</vt:lpstr>
      <vt:lpstr>Voicemail</vt:lpstr>
      <vt:lpstr>Meetings</vt:lpstr>
      <vt:lpstr>Settings</vt:lpstr>
      <vt:lpstr>Resources</vt:lpstr>
    </vt:vector>
  </TitlesOfParts>
  <Manager/>
  <Company>Verizon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Verizon PowerPoint Template</dc:title>
  <dc:subject/>
  <dc:creator>Putnam, Cassandra L</dc:creator>
  <cp:keywords/>
  <dc:description/>
  <cp:lastModifiedBy>Caines, Lynda</cp:lastModifiedBy>
  <cp:revision>1</cp:revision>
  <cp:lastPrinted>2019-03-26T15:42:09Z</cp:lastPrinted>
  <dcterms:created xsi:type="dcterms:W3CDTF">2019-07-17T18:08:27Z</dcterms:created>
  <dcterms:modified xsi:type="dcterms:W3CDTF">2020-05-28T21:29:08Z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0x010100680B81810165124C99A4E461B0F18063</vt:lpwstr>
  </property>
</Properties>
</file>